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73" r:id="rId3"/>
    <p:sldId id="271" r:id="rId4"/>
    <p:sldId id="275" r:id="rId5"/>
    <p:sldId id="274" r:id="rId6"/>
    <p:sldId id="276" r:id="rId7"/>
    <p:sldId id="277" r:id="rId8"/>
    <p:sldId id="278" r:id="rId9"/>
    <p:sldId id="259" r:id="rId10"/>
    <p:sldId id="256" r:id="rId11"/>
    <p:sldId id="265" r:id="rId12"/>
    <p:sldId id="258" r:id="rId13"/>
    <p:sldId id="261" r:id="rId14"/>
    <p:sldId id="262" r:id="rId15"/>
    <p:sldId id="270" r:id="rId16"/>
    <p:sldId id="260" r:id="rId17"/>
    <p:sldId id="263" r:id="rId18"/>
    <p:sldId id="266" r:id="rId19"/>
    <p:sldId id="264" r:id="rId20"/>
    <p:sldId id="272"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2" d="100"/>
          <a:sy n="82" d="100"/>
        </p:scale>
        <p:origin x="720"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image1.pn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C84DF-BD5C-ED50-F795-FA962FFB1C9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498A91C-B820-7E14-2755-3EDBA6F4406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F4DB9DE-EF1D-C4B1-CBE5-C9FB1465408D}"/>
              </a:ext>
            </a:extLst>
          </p:cNvPr>
          <p:cNvSpPr>
            <a:spLocks noGrp="1"/>
          </p:cNvSpPr>
          <p:nvPr>
            <p:ph type="dt" sz="half" idx="10"/>
          </p:nvPr>
        </p:nvSpPr>
        <p:spPr/>
        <p:txBody>
          <a:bodyPr/>
          <a:lstStyle/>
          <a:p>
            <a:fld id="{9BF2BB71-A97C-4280-9E78-B646F3312370}" type="datetimeFigureOut">
              <a:rPr lang="en-IN" smtClean="0"/>
              <a:t>19-04-2025</a:t>
            </a:fld>
            <a:endParaRPr lang="en-IN"/>
          </a:p>
        </p:txBody>
      </p:sp>
      <p:sp>
        <p:nvSpPr>
          <p:cNvPr id="5" name="Footer Placeholder 4">
            <a:extLst>
              <a:ext uri="{FF2B5EF4-FFF2-40B4-BE49-F238E27FC236}">
                <a16:creationId xmlns:a16="http://schemas.microsoft.com/office/drawing/2014/main" id="{8F7FC201-9403-EFDA-41F2-09905A2E8D7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B23AF91-28CC-9CD6-132C-E3D3FE73D79C}"/>
              </a:ext>
            </a:extLst>
          </p:cNvPr>
          <p:cNvSpPr>
            <a:spLocks noGrp="1"/>
          </p:cNvSpPr>
          <p:nvPr>
            <p:ph type="sldNum" sz="quarter" idx="12"/>
          </p:nvPr>
        </p:nvSpPr>
        <p:spPr/>
        <p:txBody>
          <a:bodyPr/>
          <a:lstStyle/>
          <a:p>
            <a:fld id="{946B0302-C9F9-4DA7-9DA5-22375A5D8049}" type="slidenum">
              <a:rPr lang="en-IN" smtClean="0"/>
              <a:t>‹#›</a:t>
            </a:fld>
            <a:endParaRPr lang="en-IN"/>
          </a:p>
        </p:txBody>
      </p:sp>
    </p:spTree>
    <p:extLst>
      <p:ext uri="{BB962C8B-B14F-4D97-AF65-F5344CB8AC3E}">
        <p14:creationId xmlns:p14="http://schemas.microsoft.com/office/powerpoint/2010/main" val="1771100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1FEF5-4656-179E-109B-FCFD1389227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399E8E8-89EC-D6CA-4DE4-1C4680E5A0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E9FFBD5-DBB9-2931-228A-07889ECBFB60}"/>
              </a:ext>
            </a:extLst>
          </p:cNvPr>
          <p:cNvSpPr>
            <a:spLocks noGrp="1"/>
          </p:cNvSpPr>
          <p:nvPr>
            <p:ph type="dt" sz="half" idx="10"/>
          </p:nvPr>
        </p:nvSpPr>
        <p:spPr/>
        <p:txBody>
          <a:bodyPr/>
          <a:lstStyle/>
          <a:p>
            <a:fld id="{9BF2BB71-A97C-4280-9E78-B646F3312370}" type="datetimeFigureOut">
              <a:rPr lang="en-IN" smtClean="0"/>
              <a:t>19-04-2025</a:t>
            </a:fld>
            <a:endParaRPr lang="en-IN"/>
          </a:p>
        </p:txBody>
      </p:sp>
      <p:sp>
        <p:nvSpPr>
          <p:cNvPr id="5" name="Footer Placeholder 4">
            <a:extLst>
              <a:ext uri="{FF2B5EF4-FFF2-40B4-BE49-F238E27FC236}">
                <a16:creationId xmlns:a16="http://schemas.microsoft.com/office/drawing/2014/main" id="{9ACD1F2B-7D7E-67EC-8DD9-A4901D37BF2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5D96A72-06F6-28F5-6FD2-D4A9436C0FF6}"/>
              </a:ext>
            </a:extLst>
          </p:cNvPr>
          <p:cNvSpPr>
            <a:spLocks noGrp="1"/>
          </p:cNvSpPr>
          <p:nvPr>
            <p:ph type="sldNum" sz="quarter" idx="12"/>
          </p:nvPr>
        </p:nvSpPr>
        <p:spPr/>
        <p:txBody>
          <a:bodyPr/>
          <a:lstStyle/>
          <a:p>
            <a:fld id="{946B0302-C9F9-4DA7-9DA5-22375A5D8049}" type="slidenum">
              <a:rPr lang="en-IN" smtClean="0"/>
              <a:t>‹#›</a:t>
            </a:fld>
            <a:endParaRPr lang="en-IN"/>
          </a:p>
        </p:txBody>
      </p:sp>
    </p:spTree>
    <p:extLst>
      <p:ext uri="{BB962C8B-B14F-4D97-AF65-F5344CB8AC3E}">
        <p14:creationId xmlns:p14="http://schemas.microsoft.com/office/powerpoint/2010/main" val="21538381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B0CCE8E-F9B5-9C60-2C10-4FABC59FCB0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DBF7C06-4BE1-E386-63D2-811BC74BDCC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5A439D4-4494-94B8-F125-1C00BDBEF0FA}"/>
              </a:ext>
            </a:extLst>
          </p:cNvPr>
          <p:cNvSpPr>
            <a:spLocks noGrp="1"/>
          </p:cNvSpPr>
          <p:nvPr>
            <p:ph type="dt" sz="half" idx="10"/>
          </p:nvPr>
        </p:nvSpPr>
        <p:spPr/>
        <p:txBody>
          <a:bodyPr/>
          <a:lstStyle/>
          <a:p>
            <a:fld id="{9BF2BB71-A97C-4280-9E78-B646F3312370}" type="datetimeFigureOut">
              <a:rPr lang="en-IN" smtClean="0"/>
              <a:t>19-04-2025</a:t>
            </a:fld>
            <a:endParaRPr lang="en-IN"/>
          </a:p>
        </p:txBody>
      </p:sp>
      <p:sp>
        <p:nvSpPr>
          <p:cNvPr id="5" name="Footer Placeholder 4">
            <a:extLst>
              <a:ext uri="{FF2B5EF4-FFF2-40B4-BE49-F238E27FC236}">
                <a16:creationId xmlns:a16="http://schemas.microsoft.com/office/drawing/2014/main" id="{F31AE83E-19DC-B208-4BE6-486A4A506B4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690F656-5740-DB7F-A01E-0BC7F7416910}"/>
              </a:ext>
            </a:extLst>
          </p:cNvPr>
          <p:cNvSpPr>
            <a:spLocks noGrp="1"/>
          </p:cNvSpPr>
          <p:nvPr>
            <p:ph type="sldNum" sz="quarter" idx="12"/>
          </p:nvPr>
        </p:nvSpPr>
        <p:spPr/>
        <p:txBody>
          <a:bodyPr/>
          <a:lstStyle/>
          <a:p>
            <a:fld id="{946B0302-C9F9-4DA7-9DA5-22375A5D8049}" type="slidenum">
              <a:rPr lang="en-IN" smtClean="0"/>
              <a:t>‹#›</a:t>
            </a:fld>
            <a:endParaRPr lang="en-IN"/>
          </a:p>
        </p:txBody>
      </p:sp>
    </p:spTree>
    <p:extLst>
      <p:ext uri="{BB962C8B-B14F-4D97-AF65-F5344CB8AC3E}">
        <p14:creationId xmlns:p14="http://schemas.microsoft.com/office/powerpoint/2010/main" val="12459298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111C4-C2A7-22E7-7346-5D50D050089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268991F-16AC-DB0D-29EC-8988ACA4DA0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D626948-EFA7-9FE3-F6D9-1A2D9EEFBBBA}"/>
              </a:ext>
            </a:extLst>
          </p:cNvPr>
          <p:cNvSpPr>
            <a:spLocks noGrp="1"/>
          </p:cNvSpPr>
          <p:nvPr>
            <p:ph type="dt" sz="half" idx="10"/>
          </p:nvPr>
        </p:nvSpPr>
        <p:spPr/>
        <p:txBody>
          <a:bodyPr/>
          <a:lstStyle/>
          <a:p>
            <a:fld id="{9BF2BB71-A97C-4280-9E78-B646F3312370}" type="datetimeFigureOut">
              <a:rPr lang="en-IN" smtClean="0"/>
              <a:t>19-04-2025</a:t>
            </a:fld>
            <a:endParaRPr lang="en-IN"/>
          </a:p>
        </p:txBody>
      </p:sp>
      <p:sp>
        <p:nvSpPr>
          <p:cNvPr id="5" name="Footer Placeholder 4">
            <a:extLst>
              <a:ext uri="{FF2B5EF4-FFF2-40B4-BE49-F238E27FC236}">
                <a16:creationId xmlns:a16="http://schemas.microsoft.com/office/drawing/2014/main" id="{8D61A591-B781-6EF8-C43B-D8B4D02054B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5D4B127-DBB0-3A36-09F3-9398B92331BC}"/>
              </a:ext>
            </a:extLst>
          </p:cNvPr>
          <p:cNvSpPr>
            <a:spLocks noGrp="1"/>
          </p:cNvSpPr>
          <p:nvPr>
            <p:ph type="sldNum" sz="quarter" idx="12"/>
          </p:nvPr>
        </p:nvSpPr>
        <p:spPr/>
        <p:txBody>
          <a:bodyPr/>
          <a:lstStyle/>
          <a:p>
            <a:fld id="{946B0302-C9F9-4DA7-9DA5-22375A5D8049}" type="slidenum">
              <a:rPr lang="en-IN" smtClean="0"/>
              <a:t>‹#›</a:t>
            </a:fld>
            <a:endParaRPr lang="en-IN"/>
          </a:p>
        </p:txBody>
      </p:sp>
    </p:spTree>
    <p:extLst>
      <p:ext uri="{BB962C8B-B14F-4D97-AF65-F5344CB8AC3E}">
        <p14:creationId xmlns:p14="http://schemas.microsoft.com/office/powerpoint/2010/main" val="2956830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5F572-F4A7-9894-D659-2F417D5A403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22E1784-9C98-351E-2683-9C4DA474A1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EDF9B1C-44AF-A977-A05B-12055A7AF469}"/>
              </a:ext>
            </a:extLst>
          </p:cNvPr>
          <p:cNvSpPr>
            <a:spLocks noGrp="1"/>
          </p:cNvSpPr>
          <p:nvPr>
            <p:ph type="dt" sz="half" idx="10"/>
          </p:nvPr>
        </p:nvSpPr>
        <p:spPr/>
        <p:txBody>
          <a:bodyPr/>
          <a:lstStyle/>
          <a:p>
            <a:fld id="{9BF2BB71-A97C-4280-9E78-B646F3312370}" type="datetimeFigureOut">
              <a:rPr lang="en-IN" smtClean="0"/>
              <a:t>19-04-2025</a:t>
            </a:fld>
            <a:endParaRPr lang="en-IN"/>
          </a:p>
        </p:txBody>
      </p:sp>
      <p:sp>
        <p:nvSpPr>
          <p:cNvPr id="5" name="Footer Placeholder 4">
            <a:extLst>
              <a:ext uri="{FF2B5EF4-FFF2-40B4-BE49-F238E27FC236}">
                <a16:creationId xmlns:a16="http://schemas.microsoft.com/office/drawing/2014/main" id="{ECA31CEC-B80B-8FA1-1548-F87293B97FE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75C72BD-8F73-082E-AE01-46E61325A36D}"/>
              </a:ext>
            </a:extLst>
          </p:cNvPr>
          <p:cNvSpPr>
            <a:spLocks noGrp="1"/>
          </p:cNvSpPr>
          <p:nvPr>
            <p:ph type="sldNum" sz="quarter" idx="12"/>
          </p:nvPr>
        </p:nvSpPr>
        <p:spPr/>
        <p:txBody>
          <a:bodyPr/>
          <a:lstStyle/>
          <a:p>
            <a:fld id="{946B0302-C9F9-4DA7-9DA5-22375A5D8049}" type="slidenum">
              <a:rPr lang="en-IN" smtClean="0"/>
              <a:t>‹#›</a:t>
            </a:fld>
            <a:endParaRPr lang="en-IN"/>
          </a:p>
        </p:txBody>
      </p:sp>
    </p:spTree>
    <p:extLst>
      <p:ext uri="{BB962C8B-B14F-4D97-AF65-F5344CB8AC3E}">
        <p14:creationId xmlns:p14="http://schemas.microsoft.com/office/powerpoint/2010/main" val="17698366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EDB1F-51C6-938A-1775-BBA15E66344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B6DBFAC-2B5F-DDCD-38BA-25C13167219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7A83CF6-B224-7322-9D06-7294FF17527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1B448A1-A91D-45F2-E2B6-D37DC71C1C3D}"/>
              </a:ext>
            </a:extLst>
          </p:cNvPr>
          <p:cNvSpPr>
            <a:spLocks noGrp="1"/>
          </p:cNvSpPr>
          <p:nvPr>
            <p:ph type="dt" sz="half" idx="10"/>
          </p:nvPr>
        </p:nvSpPr>
        <p:spPr/>
        <p:txBody>
          <a:bodyPr/>
          <a:lstStyle/>
          <a:p>
            <a:fld id="{9BF2BB71-A97C-4280-9E78-B646F3312370}" type="datetimeFigureOut">
              <a:rPr lang="en-IN" smtClean="0"/>
              <a:t>19-04-2025</a:t>
            </a:fld>
            <a:endParaRPr lang="en-IN"/>
          </a:p>
        </p:txBody>
      </p:sp>
      <p:sp>
        <p:nvSpPr>
          <p:cNvPr id="6" name="Footer Placeholder 5">
            <a:extLst>
              <a:ext uri="{FF2B5EF4-FFF2-40B4-BE49-F238E27FC236}">
                <a16:creationId xmlns:a16="http://schemas.microsoft.com/office/drawing/2014/main" id="{3CFDFA5F-851B-2852-C000-94B7FC90F95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44AA8F2-314F-DC07-5AED-4AEDCDCE6731}"/>
              </a:ext>
            </a:extLst>
          </p:cNvPr>
          <p:cNvSpPr>
            <a:spLocks noGrp="1"/>
          </p:cNvSpPr>
          <p:nvPr>
            <p:ph type="sldNum" sz="quarter" idx="12"/>
          </p:nvPr>
        </p:nvSpPr>
        <p:spPr/>
        <p:txBody>
          <a:bodyPr/>
          <a:lstStyle/>
          <a:p>
            <a:fld id="{946B0302-C9F9-4DA7-9DA5-22375A5D8049}" type="slidenum">
              <a:rPr lang="en-IN" smtClean="0"/>
              <a:t>‹#›</a:t>
            </a:fld>
            <a:endParaRPr lang="en-IN"/>
          </a:p>
        </p:txBody>
      </p:sp>
    </p:spTree>
    <p:extLst>
      <p:ext uri="{BB962C8B-B14F-4D97-AF65-F5344CB8AC3E}">
        <p14:creationId xmlns:p14="http://schemas.microsoft.com/office/powerpoint/2010/main" val="9825317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2EE58-7CCE-D0A8-0B51-B5C1AEEFC29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82DDADB-BC68-3A09-E9CF-C280D2C5223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C86E4B-64C3-4E66-E69D-DFDD5F96906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1846EBB-5168-354E-4FD4-5F54B9954DD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BD4B21B-7F8A-DDBF-D9AA-5592169528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F91D061-3B93-117B-9DF6-1E93FFA747A0}"/>
              </a:ext>
            </a:extLst>
          </p:cNvPr>
          <p:cNvSpPr>
            <a:spLocks noGrp="1"/>
          </p:cNvSpPr>
          <p:nvPr>
            <p:ph type="dt" sz="half" idx="10"/>
          </p:nvPr>
        </p:nvSpPr>
        <p:spPr/>
        <p:txBody>
          <a:bodyPr/>
          <a:lstStyle/>
          <a:p>
            <a:fld id="{9BF2BB71-A97C-4280-9E78-B646F3312370}" type="datetimeFigureOut">
              <a:rPr lang="en-IN" smtClean="0"/>
              <a:t>19-04-2025</a:t>
            </a:fld>
            <a:endParaRPr lang="en-IN"/>
          </a:p>
        </p:txBody>
      </p:sp>
      <p:sp>
        <p:nvSpPr>
          <p:cNvPr id="8" name="Footer Placeholder 7">
            <a:extLst>
              <a:ext uri="{FF2B5EF4-FFF2-40B4-BE49-F238E27FC236}">
                <a16:creationId xmlns:a16="http://schemas.microsoft.com/office/drawing/2014/main" id="{2F11FECE-6501-479F-C5B4-AEE05E2D937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339BC82-983A-967A-5BB2-18488C160582}"/>
              </a:ext>
            </a:extLst>
          </p:cNvPr>
          <p:cNvSpPr>
            <a:spLocks noGrp="1"/>
          </p:cNvSpPr>
          <p:nvPr>
            <p:ph type="sldNum" sz="quarter" idx="12"/>
          </p:nvPr>
        </p:nvSpPr>
        <p:spPr/>
        <p:txBody>
          <a:bodyPr/>
          <a:lstStyle/>
          <a:p>
            <a:fld id="{946B0302-C9F9-4DA7-9DA5-22375A5D8049}" type="slidenum">
              <a:rPr lang="en-IN" smtClean="0"/>
              <a:t>‹#›</a:t>
            </a:fld>
            <a:endParaRPr lang="en-IN"/>
          </a:p>
        </p:txBody>
      </p:sp>
    </p:spTree>
    <p:extLst>
      <p:ext uri="{BB962C8B-B14F-4D97-AF65-F5344CB8AC3E}">
        <p14:creationId xmlns:p14="http://schemas.microsoft.com/office/powerpoint/2010/main" val="21802215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FB77B-4D3B-3D59-C667-32916FE99F2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95D954B-1F0E-8313-F659-84CFED5A4DB5}"/>
              </a:ext>
            </a:extLst>
          </p:cNvPr>
          <p:cNvSpPr>
            <a:spLocks noGrp="1"/>
          </p:cNvSpPr>
          <p:nvPr>
            <p:ph type="dt" sz="half" idx="10"/>
          </p:nvPr>
        </p:nvSpPr>
        <p:spPr/>
        <p:txBody>
          <a:bodyPr/>
          <a:lstStyle/>
          <a:p>
            <a:fld id="{9BF2BB71-A97C-4280-9E78-B646F3312370}" type="datetimeFigureOut">
              <a:rPr lang="en-IN" smtClean="0"/>
              <a:t>19-04-2025</a:t>
            </a:fld>
            <a:endParaRPr lang="en-IN"/>
          </a:p>
        </p:txBody>
      </p:sp>
      <p:sp>
        <p:nvSpPr>
          <p:cNvPr id="4" name="Footer Placeholder 3">
            <a:extLst>
              <a:ext uri="{FF2B5EF4-FFF2-40B4-BE49-F238E27FC236}">
                <a16:creationId xmlns:a16="http://schemas.microsoft.com/office/drawing/2014/main" id="{C487E095-FD63-9448-7404-F61D5031E9F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BAEC0FD-0B7E-0AD3-C27F-4314C5EE7936}"/>
              </a:ext>
            </a:extLst>
          </p:cNvPr>
          <p:cNvSpPr>
            <a:spLocks noGrp="1"/>
          </p:cNvSpPr>
          <p:nvPr>
            <p:ph type="sldNum" sz="quarter" idx="12"/>
          </p:nvPr>
        </p:nvSpPr>
        <p:spPr/>
        <p:txBody>
          <a:bodyPr/>
          <a:lstStyle/>
          <a:p>
            <a:fld id="{946B0302-C9F9-4DA7-9DA5-22375A5D8049}" type="slidenum">
              <a:rPr lang="en-IN" smtClean="0"/>
              <a:t>‹#›</a:t>
            </a:fld>
            <a:endParaRPr lang="en-IN"/>
          </a:p>
        </p:txBody>
      </p:sp>
    </p:spTree>
    <p:extLst>
      <p:ext uri="{BB962C8B-B14F-4D97-AF65-F5344CB8AC3E}">
        <p14:creationId xmlns:p14="http://schemas.microsoft.com/office/powerpoint/2010/main" val="38603957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87D59B7-3FDB-062B-CE45-5F42B50EBAA5}"/>
              </a:ext>
            </a:extLst>
          </p:cNvPr>
          <p:cNvSpPr>
            <a:spLocks noGrp="1"/>
          </p:cNvSpPr>
          <p:nvPr>
            <p:ph type="dt" sz="half" idx="10"/>
          </p:nvPr>
        </p:nvSpPr>
        <p:spPr/>
        <p:txBody>
          <a:bodyPr/>
          <a:lstStyle/>
          <a:p>
            <a:fld id="{9BF2BB71-A97C-4280-9E78-B646F3312370}" type="datetimeFigureOut">
              <a:rPr lang="en-IN" smtClean="0"/>
              <a:t>19-04-2025</a:t>
            </a:fld>
            <a:endParaRPr lang="en-IN"/>
          </a:p>
        </p:txBody>
      </p:sp>
      <p:sp>
        <p:nvSpPr>
          <p:cNvPr id="3" name="Footer Placeholder 2">
            <a:extLst>
              <a:ext uri="{FF2B5EF4-FFF2-40B4-BE49-F238E27FC236}">
                <a16:creationId xmlns:a16="http://schemas.microsoft.com/office/drawing/2014/main" id="{326D0D61-0216-AEF5-D5EA-ACFC8DCC621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5550780-C530-12BB-0E7E-F98E37ECA83E}"/>
              </a:ext>
            </a:extLst>
          </p:cNvPr>
          <p:cNvSpPr>
            <a:spLocks noGrp="1"/>
          </p:cNvSpPr>
          <p:nvPr>
            <p:ph type="sldNum" sz="quarter" idx="12"/>
          </p:nvPr>
        </p:nvSpPr>
        <p:spPr/>
        <p:txBody>
          <a:bodyPr/>
          <a:lstStyle/>
          <a:p>
            <a:fld id="{946B0302-C9F9-4DA7-9DA5-22375A5D8049}" type="slidenum">
              <a:rPr lang="en-IN" smtClean="0"/>
              <a:t>‹#›</a:t>
            </a:fld>
            <a:endParaRPr lang="en-IN"/>
          </a:p>
        </p:txBody>
      </p:sp>
    </p:spTree>
    <p:extLst>
      <p:ext uri="{BB962C8B-B14F-4D97-AF65-F5344CB8AC3E}">
        <p14:creationId xmlns:p14="http://schemas.microsoft.com/office/powerpoint/2010/main" val="6956419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088A5-F346-FB34-F679-DB3391DD7D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95D6908-954E-60F8-EFA8-B7F31B5A80A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DF3FFBA-7594-DF68-4903-B3BB39B8F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A8B71A-F177-D5D4-2307-76F747D0F6D8}"/>
              </a:ext>
            </a:extLst>
          </p:cNvPr>
          <p:cNvSpPr>
            <a:spLocks noGrp="1"/>
          </p:cNvSpPr>
          <p:nvPr>
            <p:ph type="dt" sz="half" idx="10"/>
          </p:nvPr>
        </p:nvSpPr>
        <p:spPr/>
        <p:txBody>
          <a:bodyPr/>
          <a:lstStyle/>
          <a:p>
            <a:fld id="{9BF2BB71-A97C-4280-9E78-B646F3312370}" type="datetimeFigureOut">
              <a:rPr lang="en-IN" smtClean="0"/>
              <a:t>19-04-2025</a:t>
            </a:fld>
            <a:endParaRPr lang="en-IN"/>
          </a:p>
        </p:txBody>
      </p:sp>
      <p:sp>
        <p:nvSpPr>
          <p:cNvPr id="6" name="Footer Placeholder 5">
            <a:extLst>
              <a:ext uri="{FF2B5EF4-FFF2-40B4-BE49-F238E27FC236}">
                <a16:creationId xmlns:a16="http://schemas.microsoft.com/office/drawing/2014/main" id="{7097393A-7EC6-4F49-DD03-A608DDE46BB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96026CC-D9F1-F962-D17A-00EDB0B2CCB3}"/>
              </a:ext>
            </a:extLst>
          </p:cNvPr>
          <p:cNvSpPr>
            <a:spLocks noGrp="1"/>
          </p:cNvSpPr>
          <p:nvPr>
            <p:ph type="sldNum" sz="quarter" idx="12"/>
          </p:nvPr>
        </p:nvSpPr>
        <p:spPr/>
        <p:txBody>
          <a:bodyPr/>
          <a:lstStyle/>
          <a:p>
            <a:fld id="{946B0302-C9F9-4DA7-9DA5-22375A5D8049}" type="slidenum">
              <a:rPr lang="en-IN" smtClean="0"/>
              <a:t>‹#›</a:t>
            </a:fld>
            <a:endParaRPr lang="en-IN"/>
          </a:p>
        </p:txBody>
      </p:sp>
    </p:spTree>
    <p:extLst>
      <p:ext uri="{BB962C8B-B14F-4D97-AF65-F5344CB8AC3E}">
        <p14:creationId xmlns:p14="http://schemas.microsoft.com/office/powerpoint/2010/main" val="3202121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EAEEA-425F-2BAD-A846-B5F31600EC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F4ED00D-67E2-932A-847D-2EA42243DC0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B8F4DAB-0A0C-73C3-95A0-BBBED73C8A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C5D8E1-F4DF-91FF-13B3-FD8316839F0B}"/>
              </a:ext>
            </a:extLst>
          </p:cNvPr>
          <p:cNvSpPr>
            <a:spLocks noGrp="1"/>
          </p:cNvSpPr>
          <p:nvPr>
            <p:ph type="dt" sz="half" idx="10"/>
          </p:nvPr>
        </p:nvSpPr>
        <p:spPr/>
        <p:txBody>
          <a:bodyPr/>
          <a:lstStyle/>
          <a:p>
            <a:fld id="{9BF2BB71-A97C-4280-9E78-B646F3312370}" type="datetimeFigureOut">
              <a:rPr lang="en-IN" smtClean="0"/>
              <a:t>19-04-2025</a:t>
            </a:fld>
            <a:endParaRPr lang="en-IN"/>
          </a:p>
        </p:txBody>
      </p:sp>
      <p:sp>
        <p:nvSpPr>
          <p:cNvPr id="6" name="Footer Placeholder 5">
            <a:extLst>
              <a:ext uri="{FF2B5EF4-FFF2-40B4-BE49-F238E27FC236}">
                <a16:creationId xmlns:a16="http://schemas.microsoft.com/office/drawing/2014/main" id="{4ADB2C5F-8DEE-67F3-9F79-AF4901AD7D8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7E98960-4411-8F94-B203-872C75FB51A2}"/>
              </a:ext>
            </a:extLst>
          </p:cNvPr>
          <p:cNvSpPr>
            <a:spLocks noGrp="1"/>
          </p:cNvSpPr>
          <p:nvPr>
            <p:ph type="sldNum" sz="quarter" idx="12"/>
          </p:nvPr>
        </p:nvSpPr>
        <p:spPr/>
        <p:txBody>
          <a:bodyPr/>
          <a:lstStyle/>
          <a:p>
            <a:fld id="{946B0302-C9F9-4DA7-9DA5-22375A5D8049}" type="slidenum">
              <a:rPr lang="en-IN" smtClean="0"/>
              <a:t>‹#›</a:t>
            </a:fld>
            <a:endParaRPr lang="en-IN"/>
          </a:p>
        </p:txBody>
      </p:sp>
    </p:spTree>
    <p:extLst>
      <p:ext uri="{BB962C8B-B14F-4D97-AF65-F5344CB8AC3E}">
        <p14:creationId xmlns:p14="http://schemas.microsoft.com/office/powerpoint/2010/main" val="23035748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B5F8B9-5F4A-1F71-AA44-10C969A5C4E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801D98B-0547-4334-2208-A80A28C7119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0F9EFD9-8635-19DE-17B3-8BAB7069758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F2BB71-A97C-4280-9E78-B646F3312370}" type="datetimeFigureOut">
              <a:rPr lang="en-IN" smtClean="0"/>
              <a:t>19-04-2025</a:t>
            </a:fld>
            <a:endParaRPr lang="en-IN"/>
          </a:p>
        </p:txBody>
      </p:sp>
      <p:sp>
        <p:nvSpPr>
          <p:cNvPr id="5" name="Footer Placeholder 4">
            <a:extLst>
              <a:ext uri="{FF2B5EF4-FFF2-40B4-BE49-F238E27FC236}">
                <a16:creationId xmlns:a16="http://schemas.microsoft.com/office/drawing/2014/main" id="{9609AF50-7EE9-CAA3-2357-567440E169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4EDDCCE-4BB1-7271-FFBA-8F102E336C3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6B0302-C9F9-4DA7-9DA5-22375A5D8049}" type="slidenum">
              <a:rPr lang="en-IN" smtClean="0"/>
              <a:t>‹#›</a:t>
            </a:fld>
            <a:endParaRPr lang="en-IN"/>
          </a:p>
        </p:txBody>
      </p:sp>
    </p:spTree>
    <p:extLst>
      <p:ext uri="{BB962C8B-B14F-4D97-AF65-F5344CB8AC3E}">
        <p14:creationId xmlns:p14="http://schemas.microsoft.com/office/powerpoint/2010/main" val="5171414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jpe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13.jpeg"/><Relationship Id="rId4" Type="http://schemas.openxmlformats.org/officeDocument/2006/relationships/image" Target="../media/image12.jpe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1.xml"/><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A7E60D7-07A0-BF33-3E66-E2F8C99B0E41}"/>
              </a:ext>
            </a:extLst>
          </p:cNvPr>
          <p:cNvSpPr/>
          <p:nvPr/>
        </p:nvSpPr>
        <p:spPr>
          <a:xfrm>
            <a:off x="-1" y="-53980"/>
            <a:ext cx="12192000" cy="83739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solidFill>
                  <a:srgbClr val="FFFF00"/>
                </a:solidFill>
                <a:latin typeface="Times New Roman" panose="02020603050405020304" pitchFamily="18" charset="0"/>
                <a:cs typeface="Times New Roman" panose="02020603050405020304" pitchFamily="18" charset="0"/>
              </a:rPr>
              <a:t>                           Department of CSE-AI &amp; ML (CSM)</a:t>
            </a:r>
          </a:p>
          <a:p>
            <a:pPr algn="ctr"/>
            <a:endParaRPr lang="en-IN" dirty="0"/>
          </a:p>
        </p:txBody>
      </p:sp>
      <p:sp>
        <p:nvSpPr>
          <p:cNvPr id="5" name="Rectangle 4">
            <a:extLst>
              <a:ext uri="{FF2B5EF4-FFF2-40B4-BE49-F238E27FC236}">
                <a16:creationId xmlns:a16="http://schemas.microsoft.com/office/drawing/2014/main" id="{73598CB1-43FE-F616-74FA-6AEE59FA6BF1}"/>
              </a:ext>
            </a:extLst>
          </p:cNvPr>
          <p:cNvSpPr/>
          <p:nvPr/>
        </p:nvSpPr>
        <p:spPr>
          <a:xfrm>
            <a:off x="0" y="6464710"/>
            <a:ext cx="12192000" cy="39328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B3B51A12-2089-4E83-A185-4C70C93501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11" y="-10418"/>
            <a:ext cx="3229896" cy="750273"/>
          </a:xfrm>
          <a:prstGeom prst="rect">
            <a:avLst/>
          </a:prstGeom>
          <a:noFill/>
          <a:extLst>
            <a:ext uri="{909E8E84-426E-40DD-AFC4-6F175D3DCCD1}">
              <a14:hiddenFill xmlns:a14="http://schemas.microsoft.com/office/drawing/2010/main">
                <a:solidFill>
                  <a:srgbClr val="FFFFFF"/>
                </a:solidFill>
              </a14:hiddenFill>
            </a:ext>
          </a:extLst>
        </p:spPr>
      </p:pic>
      <p:sp>
        <p:nvSpPr>
          <p:cNvPr id="11" name="Date Placeholder 10">
            <a:extLst>
              <a:ext uri="{FF2B5EF4-FFF2-40B4-BE49-F238E27FC236}">
                <a16:creationId xmlns:a16="http://schemas.microsoft.com/office/drawing/2014/main" id="{87C7729E-193F-258C-8EF4-20F3CCBF18C9}"/>
              </a:ext>
            </a:extLst>
          </p:cNvPr>
          <p:cNvSpPr>
            <a:spLocks noGrp="1"/>
          </p:cNvSpPr>
          <p:nvPr>
            <p:ph type="dt" sz="half" idx="10"/>
          </p:nvPr>
        </p:nvSpPr>
        <p:spPr>
          <a:xfrm>
            <a:off x="0" y="6460922"/>
            <a:ext cx="997974" cy="365125"/>
          </a:xfrm>
        </p:spPr>
        <p:txBody>
          <a:bodyPr/>
          <a:lstStyle/>
          <a:p>
            <a:fld id="{E60D7E71-BA44-46DD-9382-D2032C4A3F28}" type="datetime1">
              <a:rPr lang="en-IN" smtClean="0">
                <a:solidFill>
                  <a:srgbClr val="FF33CC"/>
                </a:solidFill>
              </a:rPr>
              <a:t>19-04-2025</a:t>
            </a:fld>
            <a:endParaRPr lang="en-IN" dirty="0">
              <a:solidFill>
                <a:srgbClr val="FF33CC"/>
              </a:solidFill>
            </a:endParaRPr>
          </a:p>
        </p:txBody>
      </p:sp>
      <p:sp>
        <p:nvSpPr>
          <p:cNvPr id="12" name="Footer Placeholder 11">
            <a:extLst>
              <a:ext uri="{FF2B5EF4-FFF2-40B4-BE49-F238E27FC236}">
                <a16:creationId xmlns:a16="http://schemas.microsoft.com/office/drawing/2014/main" id="{D814EF05-CC25-9D43-57B5-90EDB1ED147B}"/>
              </a:ext>
            </a:extLst>
          </p:cNvPr>
          <p:cNvSpPr>
            <a:spLocks noGrp="1"/>
          </p:cNvSpPr>
          <p:nvPr>
            <p:ph type="ftr" sz="quarter" idx="11"/>
          </p:nvPr>
        </p:nvSpPr>
        <p:spPr>
          <a:xfrm>
            <a:off x="3999271" y="6460922"/>
            <a:ext cx="4114800" cy="365125"/>
          </a:xfrm>
        </p:spPr>
        <p:txBody>
          <a:bodyPr/>
          <a:lstStyle/>
          <a:p>
            <a:r>
              <a:rPr lang="en-IN" dirty="0">
                <a:solidFill>
                  <a:srgbClr val="FF33CC"/>
                </a:solidFill>
              </a:rPr>
              <a:t>VVIT @ Dept. CSM</a:t>
            </a:r>
          </a:p>
        </p:txBody>
      </p:sp>
      <p:sp>
        <p:nvSpPr>
          <p:cNvPr id="13" name="Slide Number Placeholder 12">
            <a:extLst>
              <a:ext uri="{FF2B5EF4-FFF2-40B4-BE49-F238E27FC236}">
                <a16:creationId xmlns:a16="http://schemas.microsoft.com/office/drawing/2014/main" id="{AC4BF904-2B4D-1986-6D4C-27CBD9A5EFA4}"/>
              </a:ext>
            </a:extLst>
          </p:cNvPr>
          <p:cNvSpPr>
            <a:spLocks noGrp="1"/>
          </p:cNvSpPr>
          <p:nvPr>
            <p:ph type="sldNum" sz="quarter" idx="12"/>
          </p:nvPr>
        </p:nvSpPr>
        <p:spPr>
          <a:xfrm>
            <a:off x="11488994" y="6478792"/>
            <a:ext cx="614516" cy="347256"/>
          </a:xfrm>
        </p:spPr>
        <p:txBody>
          <a:bodyPr/>
          <a:lstStyle/>
          <a:p>
            <a:fld id="{0F06A4E2-163B-4ABA-8562-AD05AC3F17C5}" type="slidenum">
              <a:rPr lang="en-IN" smtClean="0">
                <a:solidFill>
                  <a:srgbClr val="FF33CC"/>
                </a:solidFill>
              </a:rPr>
              <a:t>1</a:t>
            </a:fld>
            <a:endParaRPr lang="en-IN" dirty="0">
              <a:solidFill>
                <a:srgbClr val="FF33CC"/>
              </a:solidFill>
            </a:endParaRPr>
          </a:p>
        </p:txBody>
      </p:sp>
      <p:sp>
        <p:nvSpPr>
          <p:cNvPr id="15" name="TextBox 14">
            <a:extLst>
              <a:ext uri="{FF2B5EF4-FFF2-40B4-BE49-F238E27FC236}">
                <a16:creationId xmlns:a16="http://schemas.microsoft.com/office/drawing/2014/main" id="{D13CE1DE-D210-C7A2-61C0-FF7B6B511F8A}"/>
              </a:ext>
            </a:extLst>
          </p:cNvPr>
          <p:cNvSpPr txBox="1"/>
          <p:nvPr/>
        </p:nvSpPr>
        <p:spPr>
          <a:xfrm flipH="1">
            <a:off x="348110" y="889693"/>
            <a:ext cx="11418066" cy="6647974"/>
          </a:xfrm>
          <a:prstGeom prst="rect">
            <a:avLst/>
          </a:prstGeom>
          <a:noFill/>
        </p:spPr>
        <p:txBody>
          <a:bodyPr wrap="square" rtlCol="0">
            <a:spAutoFit/>
          </a:bodyPr>
          <a:lstStyle/>
          <a:p>
            <a:pPr marL="285750" indent="-285750">
              <a:buFont typeface="Wingdings" panose="05000000000000000000" pitchFamily="2" charset="2"/>
              <a:buChar char="v"/>
            </a:pPr>
            <a:endParaRPr lang="en-GB" dirty="0">
              <a:solidFill>
                <a:srgbClr val="111111"/>
              </a:solidFill>
              <a:latin typeface="-apple-system"/>
            </a:endParaRPr>
          </a:p>
          <a:p>
            <a:r>
              <a:rPr lang="en-GB" sz="4000" b="1" dirty="0">
                <a:solidFill>
                  <a:srgbClr val="111111"/>
                </a:solidFill>
                <a:latin typeface="-apple-system"/>
              </a:rPr>
              <a:t>Project Title:</a:t>
            </a:r>
          </a:p>
          <a:p>
            <a:r>
              <a:rPr lang="en-US" sz="4000" dirty="0"/>
              <a:t>ASCEND: Advanced Support for Career Exploration and Navigating Directions </a:t>
            </a:r>
          </a:p>
          <a:p>
            <a:endParaRPr lang="en-GB" dirty="0">
              <a:solidFill>
                <a:srgbClr val="111111"/>
              </a:solidFill>
              <a:latin typeface="-apple-system"/>
            </a:endParaRPr>
          </a:p>
          <a:p>
            <a:pPr marL="285750" indent="-285750">
              <a:buFont typeface="Wingdings" panose="05000000000000000000" pitchFamily="2" charset="2"/>
              <a:buChar char="v"/>
            </a:pPr>
            <a:endParaRPr lang="en-GB" dirty="0">
              <a:solidFill>
                <a:srgbClr val="111111"/>
              </a:solidFill>
              <a:latin typeface="-apple-system"/>
            </a:endParaRPr>
          </a:p>
          <a:p>
            <a:r>
              <a:rPr lang="en-GB" b="1" dirty="0">
                <a:solidFill>
                  <a:srgbClr val="111111"/>
                </a:solidFill>
                <a:latin typeface="-apple-system"/>
              </a:rPr>
              <a:t>TEAM MEMBERS:</a:t>
            </a:r>
          </a:p>
          <a:p>
            <a:pPr marL="285750" indent="-285750">
              <a:buFont typeface="Wingdings" panose="05000000000000000000" pitchFamily="2" charset="2"/>
              <a:buChar char="v"/>
            </a:pPr>
            <a:r>
              <a:rPr lang="en-IN" dirty="0"/>
              <a:t> 21BQ1A4243 – G. Lalitha Sri</a:t>
            </a:r>
          </a:p>
          <a:p>
            <a:pPr marL="285750" indent="-285750">
              <a:buFont typeface="Wingdings" panose="05000000000000000000" pitchFamily="2" charset="2"/>
              <a:buChar char="v"/>
            </a:pPr>
            <a:r>
              <a:rPr lang="en-IN" dirty="0"/>
              <a:t> 21BQ1A4220 – B. Likith Kiran Singh</a:t>
            </a:r>
          </a:p>
          <a:p>
            <a:pPr marL="285750" indent="-285750">
              <a:buFont typeface="Wingdings" panose="05000000000000000000" pitchFamily="2" charset="2"/>
              <a:buChar char="v"/>
            </a:pPr>
            <a:r>
              <a:rPr lang="en-IN" dirty="0"/>
              <a:t> 21BQ1A4213 – Bhargava Durga Prasad. G </a:t>
            </a:r>
          </a:p>
          <a:p>
            <a:pPr marL="285750" indent="-285750">
              <a:buFont typeface="Wingdings" panose="05000000000000000000" pitchFamily="2" charset="2"/>
              <a:buChar char="v"/>
            </a:pPr>
            <a:r>
              <a:rPr lang="en-IN" dirty="0"/>
              <a:t> 21BQ1A4254 – J. Leela Satya Ajith Vardhan</a:t>
            </a:r>
          </a:p>
          <a:p>
            <a:pPr marL="285750" indent="-285750">
              <a:buFont typeface="Wingdings" panose="05000000000000000000" pitchFamily="2" charset="2"/>
              <a:buChar char="v"/>
            </a:pPr>
            <a:endParaRPr lang="en-IN" dirty="0"/>
          </a:p>
          <a:p>
            <a:r>
              <a:rPr lang="en-GB" b="1" dirty="0">
                <a:solidFill>
                  <a:srgbClr val="111111"/>
                </a:solidFill>
                <a:latin typeface="-apple-system"/>
              </a:rPr>
              <a:t>Under the Guidance of:</a:t>
            </a:r>
          </a:p>
          <a:p>
            <a:endParaRPr lang="en-GB" dirty="0">
              <a:solidFill>
                <a:srgbClr val="111111"/>
              </a:solidFill>
              <a:latin typeface="-apple-system"/>
            </a:endParaRPr>
          </a:p>
          <a:p>
            <a:r>
              <a:rPr lang="en-GB" b="1" dirty="0">
                <a:solidFill>
                  <a:srgbClr val="111111"/>
                </a:solidFill>
                <a:latin typeface="-apple-system"/>
              </a:rPr>
              <a:t>(Project Guide)</a:t>
            </a:r>
            <a:r>
              <a:rPr lang="en-GB" dirty="0">
                <a:solidFill>
                  <a:srgbClr val="111111"/>
                </a:solidFill>
                <a:latin typeface="-apple-system"/>
              </a:rPr>
              <a:t>									</a:t>
            </a:r>
            <a:r>
              <a:rPr lang="en-GB" b="1" dirty="0">
                <a:solidFill>
                  <a:srgbClr val="111111"/>
                </a:solidFill>
                <a:latin typeface="-apple-system"/>
              </a:rPr>
              <a:t>  HOD-CSM</a:t>
            </a:r>
            <a:r>
              <a:rPr lang="en-GB" dirty="0">
                <a:solidFill>
                  <a:srgbClr val="111111"/>
                </a:solidFill>
                <a:latin typeface="-apple-system"/>
              </a:rPr>
              <a:t>,</a:t>
            </a:r>
          </a:p>
          <a:p>
            <a:r>
              <a:rPr lang="en-IN" dirty="0"/>
              <a:t>Dr. V. Muralidhar</a:t>
            </a:r>
            <a:r>
              <a:rPr lang="en-GB" dirty="0">
                <a:solidFill>
                  <a:srgbClr val="111111"/>
                </a:solidFill>
                <a:latin typeface="-apple-system"/>
              </a:rPr>
              <a:t>								             Dr.K.Suresh Babu</a:t>
            </a:r>
          </a:p>
          <a:p>
            <a:pPr marL="285750" indent="-285750">
              <a:buFont typeface="Wingdings" panose="05000000000000000000" pitchFamily="2" charset="2"/>
              <a:buChar char="v"/>
            </a:pPr>
            <a:endParaRPr lang="en-GB" dirty="0">
              <a:solidFill>
                <a:srgbClr val="111111"/>
              </a:solidFill>
              <a:latin typeface="-apple-system"/>
            </a:endParaRPr>
          </a:p>
          <a:p>
            <a:pPr marL="285750" indent="-285750">
              <a:buFont typeface="Wingdings" panose="05000000000000000000" pitchFamily="2" charset="2"/>
              <a:buChar char="v"/>
            </a:pPr>
            <a:endParaRPr lang="en-GB" dirty="0">
              <a:solidFill>
                <a:srgbClr val="111111"/>
              </a:solidFill>
              <a:latin typeface="-apple-system"/>
            </a:endParaRPr>
          </a:p>
          <a:p>
            <a:pPr marL="285750" indent="-285750">
              <a:buFont typeface="Wingdings" panose="05000000000000000000" pitchFamily="2" charset="2"/>
              <a:buChar char="v"/>
            </a:pPr>
            <a:endParaRPr lang="en-GB" dirty="0">
              <a:solidFill>
                <a:srgbClr val="111111"/>
              </a:solidFill>
              <a:latin typeface="-apple-system"/>
            </a:endParaRPr>
          </a:p>
          <a:p>
            <a:pPr marL="285750" indent="-285750">
              <a:buFont typeface="Wingdings" panose="05000000000000000000" pitchFamily="2" charset="2"/>
              <a:buChar char="v"/>
            </a:pPr>
            <a:endParaRPr lang="en-IN" dirty="0"/>
          </a:p>
        </p:txBody>
      </p:sp>
      <p:sp>
        <p:nvSpPr>
          <p:cNvPr id="2" name="TextBox 1">
            <a:extLst>
              <a:ext uri="{FF2B5EF4-FFF2-40B4-BE49-F238E27FC236}">
                <a16:creationId xmlns:a16="http://schemas.microsoft.com/office/drawing/2014/main" id="{3DCE0033-3720-944C-E599-B069BFF36DAF}"/>
              </a:ext>
            </a:extLst>
          </p:cNvPr>
          <p:cNvSpPr txBox="1"/>
          <p:nvPr/>
        </p:nvSpPr>
        <p:spPr>
          <a:xfrm>
            <a:off x="9019387" y="117032"/>
            <a:ext cx="3108702" cy="646331"/>
          </a:xfrm>
          <a:prstGeom prst="rect">
            <a:avLst/>
          </a:prstGeom>
          <a:noFill/>
        </p:spPr>
        <p:txBody>
          <a:bodyPr wrap="square" rtlCol="0">
            <a:spAutoFit/>
          </a:bodyPr>
          <a:lstStyle/>
          <a:p>
            <a:r>
              <a:rPr lang="en-IN" sz="1200" dirty="0">
                <a:solidFill>
                  <a:srgbClr val="FFFF00"/>
                </a:solidFill>
                <a:latin typeface="Times New Roman" panose="02020603050405020304" pitchFamily="18" charset="0"/>
                <a:cs typeface="Times New Roman" panose="02020603050405020304" pitchFamily="18" charset="0"/>
              </a:rPr>
              <a:t>Team:BATCH06</a:t>
            </a:r>
          </a:p>
          <a:p>
            <a:r>
              <a:rPr lang="en-IN" sz="1200" dirty="0">
                <a:solidFill>
                  <a:srgbClr val="FFFF00"/>
                </a:solidFill>
                <a:latin typeface="Times New Roman" panose="02020603050405020304" pitchFamily="18" charset="0"/>
                <a:cs typeface="Times New Roman" panose="02020603050405020304" pitchFamily="18" charset="0"/>
              </a:rPr>
              <a:t>21BQ1A4243,                         21BQ1A4213,</a:t>
            </a:r>
          </a:p>
          <a:p>
            <a:r>
              <a:rPr lang="en-IN" sz="1200" dirty="0">
                <a:solidFill>
                  <a:srgbClr val="FFFF00"/>
                </a:solidFill>
                <a:latin typeface="Times New Roman" panose="02020603050405020304" pitchFamily="18" charset="0"/>
                <a:cs typeface="Times New Roman" panose="02020603050405020304" pitchFamily="18" charset="0"/>
              </a:rPr>
              <a:t>21BQ1A4220,                          21BQ1A4254</a:t>
            </a:r>
            <a:endParaRPr lang="en-IN" dirty="0"/>
          </a:p>
        </p:txBody>
      </p:sp>
    </p:spTree>
    <p:extLst>
      <p:ext uri="{BB962C8B-B14F-4D97-AF65-F5344CB8AC3E}">
        <p14:creationId xmlns:p14="http://schemas.microsoft.com/office/powerpoint/2010/main" val="7898020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A7E60D7-07A0-BF33-3E66-E2F8C99B0E41}"/>
              </a:ext>
            </a:extLst>
          </p:cNvPr>
          <p:cNvSpPr/>
          <p:nvPr/>
        </p:nvSpPr>
        <p:spPr>
          <a:xfrm>
            <a:off x="-1" y="-53980"/>
            <a:ext cx="12192000" cy="83739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solidFill>
                  <a:srgbClr val="FFFF00"/>
                </a:solidFill>
                <a:latin typeface="Times New Roman" panose="02020603050405020304" pitchFamily="18" charset="0"/>
                <a:cs typeface="Times New Roman" panose="02020603050405020304" pitchFamily="18" charset="0"/>
              </a:rPr>
              <a:t>                           Department of CSE-AI &amp; ML (CSM)</a:t>
            </a:r>
          </a:p>
          <a:p>
            <a:pPr algn="ctr"/>
            <a:endParaRPr lang="en-IN" dirty="0"/>
          </a:p>
        </p:txBody>
      </p:sp>
      <p:sp>
        <p:nvSpPr>
          <p:cNvPr id="5" name="Rectangle 4">
            <a:extLst>
              <a:ext uri="{FF2B5EF4-FFF2-40B4-BE49-F238E27FC236}">
                <a16:creationId xmlns:a16="http://schemas.microsoft.com/office/drawing/2014/main" id="{73598CB1-43FE-F616-74FA-6AEE59FA6BF1}"/>
              </a:ext>
            </a:extLst>
          </p:cNvPr>
          <p:cNvSpPr/>
          <p:nvPr/>
        </p:nvSpPr>
        <p:spPr>
          <a:xfrm>
            <a:off x="0" y="6464710"/>
            <a:ext cx="12192000" cy="39328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B3B51A12-2089-4E83-A185-4C70C93501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11" y="-38004"/>
            <a:ext cx="3229896" cy="750273"/>
          </a:xfrm>
          <a:prstGeom prst="rect">
            <a:avLst/>
          </a:prstGeom>
          <a:noFill/>
          <a:extLst>
            <a:ext uri="{909E8E84-426E-40DD-AFC4-6F175D3DCCD1}">
              <a14:hiddenFill xmlns:a14="http://schemas.microsoft.com/office/drawing/2010/main">
                <a:solidFill>
                  <a:srgbClr val="FFFFFF"/>
                </a:solidFill>
              </a14:hiddenFill>
            </a:ext>
          </a:extLst>
        </p:spPr>
      </p:pic>
      <p:sp>
        <p:nvSpPr>
          <p:cNvPr id="11" name="Date Placeholder 10">
            <a:extLst>
              <a:ext uri="{FF2B5EF4-FFF2-40B4-BE49-F238E27FC236}">
                <a16:creationId xmlns:a16="http://schemas.microsoft.com/office/drawing/2014/main" id="{87C7729E-193F-258C-8EF4-20F3CCBF18C9}"/>
              </a:ext>
            </a:extLst>
          </p:cNvPr>
          <p:cNvSpPr>
            <a:spLocks noGrp="1"/>
          </p:cNvSpPr>
          <p:nvPr>
            <p:ph type="dt" sz="half" idx="10"/>
          </p:nvPr>
        </p:nvSpPr>
        <p:spPr>
          <a:xfrm>
            <a:off x="0" y="6460922"/>
            <a:ext cx="997974" cy="365125"/>
          </a:xfrm>
        </p:spPr>
        <p:txBody>
          <a:bodyPr/>
          <a:lstStyle/>
          <a:p>
            <a:fld id="{E60D7E71-BA44-46DD-9382-D2032C4A3F28}" type="datetime1">
              <a:rPr lang="en-IN" smtClean="0">
                <a:solidFill>
                  <a:srgbClr val="FF33CC"/>
                </a:solidFill>
              </a:rPr>
              <a:t>19-04-2025</a:t>
            </a:fld>
            <a:endParaRPr lang="en-IN" dirty="0">
              <a:solidFill>
                <a:srgbClr val="FF33CC"/>
              </a:solidFill>
            </a:endParaRPr>
          </a:p>
        </p:txBody>
      </p:sp>
      <p:sp>
        <p:nvSpPr>
          <p:cNvPr id="12" name="Footer Placeholder 11">
            <a:extLst>
              <a:ext uri="{FF2B5EF4-FFF2-40B4-BE49-F238E27FC236}">
                <a16:creationId xmlns:a16="http://schemas.microsoft.com/office/drawing/2014/main" id="{D814EF05-CC25-9D43-57B5-90EDB1ED147B}"/>
              </a:ext>
            </a:extLst>
          </p:cNvPr>
          <p:cNvSpPr>
            <a:spLocks noGrp="1"/>
          </p:cNvSpPr>
          <p:nvPr>
            <p:ph type="ftr" sz="quarter" idx="11"/>
          </p:nvPr>
        </p:nvSpPr>
        <p:spPr>
          <a:xfrm>
            <a:off x="3999271" y="6473622"/>
            <a:ext cx="4114800" cy="365125"/>
          </a:xfrm>
        </p:spPr>
        <p:txBody>
          <a:bodyPr/>
          <a:lstStyle/>
          <a:p>
            <a:r>
              <a:rPr lang="en-IN" dirty="0">
                <a:solidFill>
                  <a:srgbClr val="FF33CC"/>
                </a:solidFill>
              </a:rPr>
              <a:t>VVIT @ Dept. CSM</a:t>
            </a:r>
          </a:p>
        </p:txBody>
      </p:sp>
      <p:sp>
        <p:nvSpPr>
          <p:cNvPr id="13" name="Slide Number Placeholder 12">
            <a:extLst>
              <a:ext uri="{FF2B5EF4-FFF2-40B4-BE49-F238E27FC236}">
                <a16:creationId xmlns:a16="http://schemas.microsoft.com/office/drawing/2014/main" id="{AC4BF904-2B4D-1986-6D4C-27CBD9A5EFA4}"/>
              </a:ext>
            </a:extLst>
          </p:cNvPr>
          <p:cNvSpPr>
            <a:spLocks noGrp="1"/>
          </p:cNvSpPr>
          <p:nvPr>
            <p:ph type="sldNum" sz="quarter" idx="12"/>
          </p:nvPr>
        </p:nvSpPr>
        <p:spPr>
          <a:xfrm>
            <a:off x="11488994" y="6478792"/>
            <a:ext cx="614516" cy="347256"/>
          </a:xfrm>
        </p:spPr>
        <p:txBody>
          <a:bodyPr/>
          <a:lstStyle/>
          <a:p>
            <a:fld id="{0F06A4E2-163B-4ABA-8562-AD05AC3F17C5}" type="slidenum">
              <a:rPr lang="en-IN" smtClean="0">
                <a:solidFill>
                  <a:srgbClr val="FF33CC"/>
                </a:solidFill>
              </a:rPr>
              <a:t>10</a:t>
            </a:fld>
            <a:endParaRPr lang="en-IN" dirty="0">
              <a:solidFill>
                <a:srgbClr val="FF33CC"/>
              </a:solidFill>
            </a:endParaRPr>
          </a:p>
        </p:txBody>
      </p:sp>
      <p:sp>
        <p:nvSpPr>
          <p:cNvPr id="15" name="TextBox 14">
            <a:extLst>
              <a:ext uri="{FF2B5EF4-FFF2-40B4-BE49-F238E27FC236}">
                <a16:creationId xmlns:a16="http://schemas.microsoft.com/office/drawing/2014/main" id="{D13CE1DE-D210-C7A2-61C0-FF7B6B511F8A}"/>
              </a:ext>
            </a:extLst>
          </p:cNvPr>
          <p:cNvSpPr txBox="1"/>
          <p:nvPr/>
        </p:nvSpPr>
        <p:spPr>
          <a:xfrm flipH="1">
            <a:off x="348110" y="889693"/>
            <a:ext cx="11418066" cy="769441"/>
          </a:xfrm>
          <a:prstGeom prst="rect">
            <a:avLst/>
          </a:prstGeom>
          <a:noFill/>
        </p:spPr>
        <p:txBody>
          <a:bodyPr wrap="square" rtlCol="0">
            <a:spAutoFit/>
          </a:bodyPr>
          <a:lstStyle/>
          <a:p>
            <a:pPr marL="285750" indent="-285750">
              <a:buFont typeface="Wingdings" panose="05000000000000000000" pitchFamily="2" charset="2"/>
              <a:buChar char="v"/>
            </a:pPr>
            <a:r>
              <a:rPr lang="en-US" sz="2400" b="1" dirty="0">
                <a:effectLst/>
                <a:latin typeface="Calibri" panose="020F0502020204030204" pitchFamily="34" charset="0"/>
                <a:ea typeface="Calibri" panose="020F0502020204030204" pitchFamily="34" charset="0"/>
              </a:rPr>
              <a:t>User</a:t>
            </a:r>
            <a:r>
              <a:rPr lang="en-US" sz="2400" b="1" spc="-20" dirty="0">
                <a:effectLst/>
                <a:latin typeface="Calibri" panose="020F0502020204030204" pitchFamily="34" charset="0"/>
                <a:ea typeface="Calibri" panose="020F0502020204030204" pitchFamily="34" charset="0"/>
              </a:rPr>
              <a:t> </a:t>
            </a:r>
            <a:r>
              <a:rPr lang="en-US" sz="2400" b="1" dirty="0">
                <a:effectLst/>
                <a:latin typeface="Calibri" panose="020F0502020204030204" pitchFamily="34" charset="0"/>
                <a:ea typeface="Calibri" panose="020F0502020204030204" pitchFamily="34" charset="0"/>
              </a:rPr>
              <a:t>Registration</a:t>
            </a:r>
            <a:r>
              <a:rPr lang="en-US" sz="2400" b="1" spc="-5" dirty="0">
                <a:effectLst/>
                <a:latin typeface="Calibri" panose="020F0502020204030204" pitchFamily="34" charset="0"/>
                <a:ea typeface="Calibri" panose="020F0502020204030204" pitchFamily="34" charset="0"/>
              </a:rPr>
              <a:t> </a:t>
            </a:r>
            <a:r>
              <a:rPr lang="en-US" sz="2400" b="1" dirty="0">
                <a:effectLst/>
                <a:latin typeface="Calibri" panose="020F0502020204030204" pitchFamily="34" charset="0"/>
                <a:ea typeface="Calibri" panose="020F0502020204030204" pitchFamily="34" charset="0"/>
              </a:rPr>
              <a:t>and</a:t>
            </a:r>
            <a:r>
              <a:rPr lang="en-US" sz="2400" b="1" spc="-10" dirty="0">
                <a:effectLst/>
                <a:latin typeface="Calibri" panose="020F0502020204030204" pitchFamily="34" charset="0"/>
                <a:ea typeface="Calibri" panose="020F0502020204030204" pitchFamily="34" charset="0"/>
              </a:rPr>
              <a:t> </a:t>
            </a:r>
            <a:r>
              <a:rPr lang="en-US" sz="2400" b="1" dirty="0">
                <a:effectLst/>
                <a:latin typeface="Calibri" panose="020F0502020204030204" pitchFamily="34" charset="0"/>
                <a:ea typeface="Calibri" panose="020F0502020204030204" pitchFamily="34" charset="0"/>
              </a:rPr>
              <a:t>Profile:</a:t>
            </a:r>
            <a:r>
              <a:rPr lang="en-US" sz="2400" dirty="0"/>
              <a:t> </a:t>
            </a:r>
            <a:r>
              <a:rPr lang="en-US" sz="2000" dirty="0"/>
              <a:t>Enables users to register via Gmail/social accounts, edit their bio, skills, and interests, and upload resumes, portfolio links, and learning goals.</a:t>
            </a:r>
            <a:endParaRPr lang="en-IN" sz="2000" dirty="0"/>
          </a:p>
        </p:txBody>
      </p:sp>
      <p:sp>
        <p:nvSpPr>
          <p:cNvPr id="2" name="TextBox 1">
            <a:extLst>
              <a:ext uri="{FF2B5EF4-FFF2-40B4-BE49-F238E27FC236}">
                <a16:creationId xmlns:a16="http://schemas.microsoft.com/office/drawing/2014/main" id="{3DCE0033-3720-944C-E599-B069BFF36DAF}"/>
              </a:ext>
            </a:extLst>
          </p:cNvPr>
          <p:cNvSpPr txBox="1"/>
          <p:nvPr/>
        </p:nvSpPr>
        <p:spPr>
          <a:xfrm>
            <a:off x="9019387" y="117032"/>
            <a:ext cx="3108702" cy="646331"/>
          </a:xfrm>
          <a:prstGeom prst="rect">
            <a:avLst/>
          </a:prstGeom>
          <a:noFill/>
        </p:spPr>
        <p:txBody>
          <a:bodyPr wrap="square" rtlCol="0">
            <a:spAutoFit/>
          </a:bodyPr>
          <a:lstStyle/>
          <a:p>
            <a:r>
              <a:rPr lang="en-IN" sz="1200" dirty="0">
                <a:solidFill>
                  <a:srgbClr val="FFFF00"/>
                </a:solidFill>
                <a:latin typeface="Times New Roman" panose="02020603050405020304" pitchFamily="18" charset="0"/>
                <a:cs typeface="Times New Roman" panose="02020603050405020304" pitchFamily="18" charset="0"/>
              </a:rPr>
              <a:t>Team:BATCH06</a:t>
            </a:r>
          </a:p>
          <a:p>
            <a:r>
              <a:rPr lang="en-IN" sz="1200" dirty="0">
                <a:solidFill>
                  <a:srgbClr val="FFFF00"/>
                </a:solidFill>
                <a:latin typeface="Times New Roman" panose="02020603050405020304" pitchFamily="18" charset="0"/>
                <a:cs typeface="Times New Roman" panose="02020603050405020304" pitchFamily="18" charset="0"/>
              </a:rPr>
              <a:t>21BQ1A4243,                         21BQ1A4213,</a:t>
            </a:r>
          </a:p>
          <a:p>
            <a:r>
              <a:rPr lang="en-IN" sz="1200" dirty="0">
                <a:solidFill>
                  <a:srgbClr val="FFFF00"/>
                </a:solidFill>
                <a:latin typeface="Times New Roman" panose="02020603050405020304" pitchFamily="18" charset="0"/>
                <a:cs typeface="Times New Roman" panose="02020603050405020304" pitchFamily="18" charset="0"/>
              </a:rPr>
              <a:t>21BQ1A4220,                          21BQ1A4254</a:t>
            </a:r>
            <a:endParaRPr lang="en-IN" dirty="0"/>
          </a:p>
        </p:txBody>
      </p:sp>
      <p:pic>
        <p:nvPicPr>
          <p:cNvPr id="3" name="Picture 2">
            <a:extLst>
              <a:ext uri="{FF2B5EF4-FFF2-40B4-BE49-F238E27FC236}">
                <a16:creationId xmlns:a16="http://schemas.microsoft.com/office/drawing/2014/main" id="{9BB57DAC-EB35-2794-E441-2669915EE8FD}"/>
              </a:ext>
            </a:extLst>
          </p:cNvPr>
          <p:cNvPicPr>
            <a:picLocks noChangeAspect="1"/>
          </p:cNvPicPr>
          <p:nvPr/>
        </p:nvPicPr>
        <p:blipFill rotWithShape="1">
          <a:blip r:embed="rId3"/>
          <a:srcRect t="8764"/>
          <a:stretch/>
        </p:blipFill>
        <p:spPr bwMode="auto">
          <a:xfrm>
            <a:off x="4718374" y="2096452"/>
            <a:ext cx="2419350" cy="3360420"/>
          </a:xfrm>
          <a:prstGeom prst="rect">
            <a:avLst/>
          </a:prstGeom>
          <a:ln>
            <a:solidFill>
              <a:schemeClr val="tx1"/>
            </a:solid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B5600B8A-B7E7-A354-CC7C-F5EC2CF00BA8}"/>
              </a:ext>
            </a:extLst>
          </p:cNvPr>
          <p:cNvPicPr>
            <a:picLocks noChangeAspect="1"/>
          </p:cNvPicPr>
          <p:nvPr/>
        </p:nvPicPr>
        <p:blipFill>
          <a:blip r:embed="rId4"/>
          <a:stretch>
            <a:fillRect/>
          </a:stretch>
        </p:blipFill>
        <p:spPr>
          <a:xfrm>
            <a:off x="498987" y="2096452"/>
            <a:ext cx="3808840" cy="2665095"/>
          </a:xfrm>
          <a:prstGeom prst="rect">
            <a:avLst/>
          </a:prstGeom>
          <a:ln>
            <a:solidFill>
              <a:schemeClr val="tx1"/>
            </a:solidFill>
          </a:ln>
        </p:spPr>
      </p:pic>
      <p:pic>
        <p:nvPicPr>
          <p:cNvPr id="14" name="Picture 13">
            <a:extLst>
              <a:ext uri="{FF2B5EF4-FFF2-40B4-BE49-F238E27FC236}">
                <a16:creationId xmlns:a16="http://schemas.microsoft.com/office/drawing/2014/main" id="{2C8AD976-815A-AAE4-6A02-592C2CAE9D23}"/>
              </a:ext>
            </a:extLst>
          </p:cNvPr>
          <p:cNvPicPr>
            <a:picLocks noChangeAspect="1"/>
          </p:cNvPicPr>
          <p:nvPr/>
        </p:nvPicPr>
        <p:blipFill>
          <a:blip r:embed="rId5"/>
          <a:stretch>
            <a:fillRect/>
          </a:stretch>
        </p:blipFill>
        <p:spPr>
          <a:xfrm>
            <a:off x="7977401" y="2096452"/>
            <a:ext cx="2526030" cy="3345180"/>
          </a:xfrm>
          <a:prstGeom prst="rect">
            <a:avLst/>
          </a:prstGeom>
          <a:ln>
            <a:solidFill>
              <a:schemeClr val="tx1"/>
            </a:solidFill>
          </a:ln>
        </p:spPr>
      </p:pic>
    </p:spTree>
    <p:extLst>
      <p:ext uri="{BB962C8B-B14F-4D97-AF65-F5344CB8AC3E}">
        <p14:creationId xmlns:p14="http://schemas.microsoft.com/office/powerpoint/2010/main" val="30827761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54FFD9-C02C-2315-043E-4CEAB3652FFE}"/>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99A79FFC-5437-7873-BD86-BE16D6B20113}"/>
              </a:ext>
            </a:extLst>
          </p:cNvPr>
          <p:cNvSpPr/>
          <p:nvPr/>
        </p:nvSpPr>
        <p:spPr>
          <a:xfrm>
            <a:off x="-1" y="-53980"/>
            <a:ext cx="12192000" cy="83739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solidFill>
                  <a:srgbClr val="FFFF00"/>
                </a:solidFill>
                <a:latin typeface="Times New Roman" panose="02020603050405020304" pitchFamily="18" charset="0"/>
                <a:cs typeface="Times New Roman" panose="02020603050405020304" pitchFamily="18" charset="0"/>
              </a:rPr>
              <a:t>                           Department of CSE-AI &amp; ML (CSM)</a:t>
            </a:r>
          </a:p>
          <a:p>
            <a:pPr algn="ctr"/>
            <a:endParaRPr lang="en-IN" dirty="0"/>
          </a:p>
        </p:txBody>
      </p:sp>
      <p:sp>
        <p:nvSpPr>
          <p:cNvPr id="5" name="Rectangle 4">
            <a:extLst>
              <a:ext uri="{FF2B5EF4-FFF2-40B4-BE49-F238E27FC236}">
                <a16:creationId xmlns:a16="http://schemas.microsoft.com/office/drawing/2014/main" id="{3E83BC39-DB9B-E418-D58E-7E41334B2246}"/>
              </a:ext>
            </a:extLst>
          </p:cNvPr>
          <p:cNvSpPr/>
          <p:nvPr/>
        </p:nvSpPr>
        <p:spPr>
          <a:xfrm>
            <a:off x="0" y="6464710"/>
            <a:ext cx="12192000" cy="39328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41C8A767-BAA8-E0C0-AB3D-5529223445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11" y="-38004"/>
            <a:ext cx="3229896" cy="750273"/>
          </a:xfrm>
          <a:prstGeom prst="rect">
            <a:avLst/>
          </a:prstGeom>
          <a:noFill/>
          <a:extLst>
            <a:ext uri="{909E8E84-426E-40DD-AFC4-6F175D3DCCD1}">
              <a14:hiddenFill xmlns:a14="http://schemas.microsoft.com/office/drawing/2010/main">
                <a:solidFill>
                  <a:srgbClr val="FFFFFF"/>
                </a:solidFill>
              </a14:hiddenFill>
            </a:ext>
          </a:extLst>
        </p:spPr>
      </p:pic>
      <p:sp>
        <p:nvSpPr>
          <p:cNvPr id="11" name="Date Placeholder 10">
            <a:extLst>
              <a:ext uri="{FF2B5EF4-FFF2-40B4-BE49-F238E27FC236}">
                <a16:creationId xmlns:a16="http://schemas.microsoft.com/office/drawing/2014/main" id="{3BC950E0-8F7D-D62A-D1A5-385390468263}"/>
              </a:ext>
            </a:extLst>
          </p:cNvPr>
          <p:cNvSpPr>
            <a:spLocks noGrp="1"/>
          </p:cNvSpPr>
          <p:nvPr>
            <p:ph type="dt" sz="half" idx="10"/>
          </p:nvPr>
        </p:nvSpPr>
        <p:spPr>
          <a:xfrm>
            <a:off x="0" y="6460922"/>
            <a:ext cx="997974" cy="365125"/>
          </a:xfrm>
        </p:spPr>
        <p:txBody>
          <a:bodyPr/>
          <a:lstStyle/>
          <a:p>
            <a:fld id="{E60D7E71-BA44-46DD-9382-D2032C4A3F28}" type="datetime1">
              <a:rPr lang="en-IN" smtClean="0">
                <a:solidFill>
                  <a:srgbClr val="FF33CC"/>
                </a:solidFill>
              </a:rPr>
              <a:t>19-04-2025</a:t>
            </a:fld>
            <a:endParaRPr lang="en-IN" dirty="0">
              <a:solidFill>
                <a:srgbClr val="FF33CC"/>
              </a:solidFill>
            </a:endParaRPr>
          </a:p>
        </p:txBody>
      </p:sp>
      <p:sp>
        <p:nvSpPr>
          <p:cNvPr id="12" name="Footer Placeholder 11">
            <a:extLst>
              <a:ext uri="{FF2B5EF4-FFF2-40B4-BE49-F238E27FC236}">
                <a16:creationId xmlns:a16="http://schemas.microsoft.com/office/drawing/2014/main" id="{9E358FCA-5AED-37C7-E2E2-FD733C2E1E7D}"/>
              </a:ext>
            </a:extLst>
          </p:cNvPr>
          <p:cNvSpPr>
            <a:spLocks noGrp="1"/>
          </p:cNvSpPr>
          <p:nvPr>
            <p:ph type="ftr" sz="quarter" idx="11"/>
          </p:nvPr>
        </p:nvSpPr>
        <p:spPr>
          <a:xfrm>
            <a:off x="3999271" y="6473622"/>
            <a:ext cx="4114800" cy="365125"/>
          </a:xfrm>
        </p:spPr>
        <p:txBody>
          <a:bodyPr/>
          <a:lstStyle/>
          <a:p>
            <a:r>
              <a:rPr lang="en-IN" dirty="0">
                <a:solidFill>
                  <a:srgbClr val="FF33CC"/>
                </a:solidFill>
              </a:rPr>
              <a:t>VVIT @ Dept. CSM</a:t>
            </a:r>
          </a:p>
        </p:txBody>
      </p:sp>
      <p:sp>
        <p:nvSpPr>
          <p:cNvPr id="13" name="Slide Number Placeholder 12">
            <a:extLst>
              <a:ext uri="{FF2B5EF4-FFF2-40B4-BE49-F238E27FC236}">
                <a16:creationId xmlns:a16="http://schemas.microsoft.com/office/drawing/2014/main" id="{07CD3BA0-C447-CF28-0EC1-89C1840BB088}"/>
              </a:ext>
            </a:extLst>
          </p:cNvPr>
          <p:cNvSpPr>
            <a:spLocks noGrp="1"/>
          </p:cNvSpPr>
          <p:nvPr>
            <p:ph type="sldNum" sz="quarter" idx="12"/>
          </p:nvPr>
        </p:nvSpPr>
        <p:spPr>
          <a:xfrm>
            <a:off x="11488994" y="6478792"/>
            <a:ext cx="614516" cy="347256"/>
          </a:xfrm>
        </p:spPr>
        <p:txBody>
          <a:bodyPr/>
          <a:lstStyle/>
          <a:p>
            <a:fld id="{0F06A4E2-163B-4ABA-8562-AD05AC3F17C5}" type="slidenum">
              <a:rPr lang="en-IN" smtClean="0">
                <a:solidFill>
                  <a:srgbClr val="FF33CC"/>
                </a:solidFill>
              </a:rPr>
              <a:t>11</a:t>
            </a:fld>
            <a:endParaRPr lang="en-IN" dirty="0">
              <a:solidFill>
                <a:srgbClr val="FF33CC"/>
              </a:solidFill>
            </a:endParaRPr>
          </a:p>
        </p:txBody>
      </p:sp>
      <p:sp>
        <p:nvSpPr>
          <p:cNvPr id="2" name="TextBox 1">
            <a:extLst>
              <a:ext uri="{FF2B5EF4-FFF2-40B4-BE49-F238E27FC236}">
                <a16:creationId xmlns:a16="http://schemas.microsoft.com/office/drawing/2014/main" id="{BF065374-2821-1CA4-3F09-9997D8482ABA}"/>
              </a:ext>
            </a:extLst>
          </p:cNvPr>
          <p:cNvSpPr txBox="1"/>
          <p:nvPr/>
        </p:nvSpPr>
        <p:spPr>
          <a:xfrm>
            <a:off x="9019387" y="117032"/>
            <a:ext cx="3108702" cy="646331"/>
          </a:xfrm>
          <a:prstGeom prst="rect">
            <a:avLst/>
          </a:prstGeom>
          <a:noFill/>
        </p:spPr>
        <p:txBody>
          <a:bodyPr wrap="square" rtlCol="0">
            <a:spAutoFit/>
          </a:bodyPr>
          <a:lstStyle/>
          <a:p>
            <a:r>
              <a:rPr lang="en-IN" sz="1200" dirty="0">
                <a:solidFill>
                  <a:srgbClr val="FFFF00"/>
                </a:solidFill>
                <a:latin typeface="Times New Roman" panose="02020603050405020304" pitchFamily="18" charset="0"/>
                <a:cs typeface="Times New Roman" panose="02020603050405020304" pitchFamily="18" charset="0"/>
              </a:rPr>
              <a:t>Team:BATCH06</a:t>
            </a:r>
          </a:p>
          <a:p>
            <a:r>
              <a:rPr lang="en-IN" sz="1200" dirty="0">
                <a:solidFill>
                  <a:srgbClr val="FFFF00"/>
                </a:solidFill>
                <a:latin typeface="Times New Roman" panose="02020603050405020304" pitchFamily="18" charset="0"/>
                <a:cs typeface="Times New Roman" panose="02020603050405020304" pitchFamily="18" charset="0"/>
              </a:rPr>
              <a:t>21BQ1A4243,                         21BQ1A4213,</a:t>
            </a:r>
          </a:p>
          <a:p>
            <a:r>
              <a:rPr lang="en-IN" sz="1200" dirty="0">
                <a:solidFill>
                  <a:srgbClr val="FFFF00"/>
                </a:solidFill>
                <a:latin typeface="Times New Roman" panose="02020603050405020304" pitchFamily="18" charset="0"/>
                <a:cs typeface="Times New Roman" panose="02020603050405020304" pitchFamily="18" charset="0"/>
              </a:rPr>
              <a:t>21BQ1A4220,                          21BQ1A4254</a:t>
            </a:r>
            <a:endParaRPr lang="en-IN" dirty="0"/>
          </a:p>
        </p:txBody>
      </p:sp>
      <p:pic>
        <p:nvPicPr>
          <p:cNvPr id="7" name="Picture 6">
            <a:extLst>
              <a:ext uri="{FF2B5EF4-FFF2-40B4-BE49-F238E27FC236}">
                <a16:creationId xmlns:a16="http://schemas.microsoft.com/office/drawing/2014/main" id="{868BCD1D-E84D-0909-4E2A-0918A6F0AEF3}"/>
              </a:ext>
            </a:extLst>
          </p:cNvPr>
          <p:cNvPicPr>
            <a:picLocks noChangeAspect="1"/>
          </p:cNvPicPr>
          <p:nvPr/>
        </p:nvPicPr>
        <p:blipFill>
          <a:blip r:embed="rId3"/>
          <a:stretch>
            <a:fillRect/>
          </a:stretch>
        </p:blipFill>
        <p:spPr>
          <a:xfrm>
            <a:off x="113070" y="1624617"/>
            <a:ext cx="5308016" cy="3273424"/>
          </a:xfrm>
          <a:prstGeom prst="rect">
            <a:avLst/>
          </a:prstGeom>
          <a:ln>
            <a:solidFill>
              <a:schemeClr val="tx1"/>
            </a:solidFill>
          </a:ln>
        </p:spPr>
      </p:pic>
      <p:pic>
        <p:nvPicPr>
          <p:cNvPr id="8" name="Picture 7">
            <a:extLst>
              <a:ext uri="{FF2B5EF4-FFF2-40B4-BE49-F238E27FC236}">
                <a16:creationId xmlns:a16="http://schemas.microsoft.com/office/drawing/2014/main" id="{18F5E6A1-FBB0-4D99-99B1-D5F28013EF55}"/>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89510" y="1624616"/>
            <a:ext cx="6400800" cy="3273425"/>
          </a:xfrm>
          <a:prstGeom prst="rect">
            <a:avLst/>
          </a:prstGeom>
          <a:noFill/>
          <a:ln>
            <a:solidFill>
              <a:schemeClr val="tx1"/>
            </a:solidFill>
          </a:ln>
        </p:spPr>
      </p:pic>
    </p:spTree>
    <p:extLst>
      <p:ext uri="{BB962C8B-B14F-4D97-AF65-F5344CB8AC3E}">
        <p14:creationId xmlns:p14="http://schemas.microsoft.com/office/powerpoint/2010/main" val="4627896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35396D-D84A-0932-21F5-539B2E3C5168}"/>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9D80EA70-865E-FB68-2D02-7A0B99AC5277}"/>
              </a:ext>
            </a:extLst>
          </p:cNvPr>
          <p:cNvSpPr/>
          <p:nvPr/>
        </p:nvSpPr>
        <p:spPr>
          <a:xfrm>
            <a:off x="-1" y="-53980"/>
            <a:ext cx="12192000" cy="83739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solidFill>
                  <a:srgbClr val="FFFF00"/>
                </a:solidFill>
                <a:latin typeface="Times New Roman" panose="02020603050405020304" pitchFamily="18" charset="0"/>
                <a:cs typeface="Times New Roman" panose="02020603050405020304" pitchFamily="18" charset="0"/>
              </a:rPr>
              <a:t>                           Department of CSE-AI &amp; ML (CSM)</a:t>
            </a:r>
          </a:p>
          <a:p>
            <a:pPr algn="ctr"/>
            <a:endParaRPr lang="en-IN" dirty="0"/>
          </a:p>
        </p:txBody>
      </p:sp>
      <p:sp>
        <p:nvSpPr>
          <p:cNvPr id="5" name="Rectangle 4">
            <a:extLst>
              <a:ext uri="{FF2B5EF4-FFF2-40B4-BE49-F238E27FC236}">
                <a16:creationId xmlns:a16="http://schemas.microsoft.com/office/drawing/2014/main" id="{48F5F079-698C-6E93-EB31-8DDFAF58A0D2}"/>
              </a:ext>
            </a:extLst>
          </p:cNvPr>
          <p:cNvSpPr/>
          <p:nvPr/>
        </p:nvSpPr>
        <p:spPr>
          <a:xfrm>
            <a:off x="0" y="6464710"/>
            <a:ext cx="12192000" cy="39328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EDCC31A6-9F51-9925-BE96-720A5FB39E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11" y="-38004"/>
            <a:ext cx="3229896" cy="750273"/>
          </a:xfrm>
          <a:prstGeom prst="rect">
            <a:avLst/>
          </a:prstGeom>
          <a:noFill/>
          <a:extLst>
            <a:ext uri="{909E8E84-426E-40DD-AFC4-6F175D3DCCD1}">
              <a14:hiddenFill xmlns:a14="http://schemas.microsoft.com/office/drawing/2010/main">
                <a:solidFill>
                  <a:srgbClr val="FFFFFF"/>
                </a:solidFill>
              </a14:hiddenFill>
            </a:ext>
          </a:extLst>
        </p:spPr>
      </p:pic>
      <p:sp>
        <p:nvSpPr>
          <p:cNvPr id="11" name="Date Placeholder 10">
            <a:extLst>
              <a:ext uri="{FF2B5EF4-FFF2-40B4-BE49-F238E27FC236}">
                <a16:creationId xmlns:a16="http://schemas.microsoft.com/office/drawing/2014/main" id="{747C15B2-B838-3300-53B5-4FF34CFA6DDF}"/>
              </a:ext>
            </a:extLst>
          </p:cNvPr>
          <p:cNvSpPr>
            <a:spLocks noGrp="1"/>
          </p:cNvSpPr>
          <p:nvPr>
            <p:ph type="dt" sz="half" idx="10"/>
          </p:nvPr>
        </p:nvSpPr>
        <p:spPr>
          <a:xfrm>
            <a:off x="0" y="6460922"/>
            <a:ext cx="997974" cy="365125"/>
          </a:xfrm>
        </p:spPr>
        <p:txBody>
          <a:bodyPr/>
          <a:lstStyle/>
          <a:p>
            <a:fld id="{E60D7E71-BA44-46DD-9382-D2032C4A3F28}" type="datetime1">
              <a:rPr lang="en-IN" smtClean="0">
                <a:solidFill>
                  <a:srgbClr val="FF33CC"/>
                </a:solidFill>
              </a:rPr>
              <a:t>19-04-2025</a:t>
            </a:fld>
            <a:endParaRPr lang="en-IN" dirty="0">
              <a:solidFill>
                <a:srgbClr val="FF33CC"/>
              </a:solidFill>
            </a:endParaRPr>
          </a:p>
        </p:txBody>
      </p:sp>
      <p:sp>
        <p:nvSpPr>
          <p:cNvPr id="12" name="Footer Placeholder 11">
            <a:extLst>
              <a:ext uri="{FF2B5EF4-FFF2-40B4-BE49-F238E27FC236}">
                <a16:creationId xmlns:a16="http://schemas.microsoft.com/office/drawing/2014/main" id="{0457C69B-FFEF-DFBF-F1CD-FD6999E16679}"/>
              </a:ext>
            </a:extLst>
          </p:cNvPr>
          <p:cNvSpPr>
            <a:spLocks noGrp="1"/>
          </p:cNvSpPr>
          <p:nvPr>
            <p:ph type="ftr" sz="quarter" idx="11"/>
          </p:nvPr>
        </p:nvSpPr>
        <p:spPr>
          <a:xfrm>
            <a:off x="3999271" y="6473622"/>
            <a:ext cx="4114800" cy="365125"/>
          </a:xfrm>
        </p:spPr>
        <p:txBody>
          <a:bodyPr/>
          <a:lstStyle/>
          <a:p>
            <a:r>
              <a:rPr lang="en-IN" dirty="0">
                <a:solidFill>
                  <a:srgbClr val="FF33CC"/>
                </a:solidFill>
              </a:rPr>
              <a:t>VVIT @ Dept. CSM</a:t>
            </a:r>
          </a:p>
        </p:txBody>
      </p:sp>
      <p:sp>
        <p:nvSpPr>
          <p:cNvPr id="13" name="Slide Number Placeholder 12">
            <a:extLst>
              <a:ext uri="{FF2B5EF4-FFF2-40B4-BE49-F238E27FC236}">
                <a16:creationId xmlns:a16="http://schemas.microsoft.com/office/drawing/2014/main" id="{1112235F-6AD4-FC8C-A0DE-38F2B4750256}"/>
              </a:ext>
            </a:extLst>
          </p:cNvPr>
          <p:cNvSpPr>
            <a:spLocks noGrp="1"/>
          </p:cNvSpPr>
          <p:nvPr>
            <p:ph type="sldNum" sz="quarter" idx="12"/>
          </p:nvPr>
        </p:nvSpPr>
        <p:spPr>
          <a:xfrm>
            <a:off x="11488994" y="6478792"/>
            <a:ext cx="614516" cy="347256"/>
          </a:xfrm>
        </p:spPr>
        <p:txBody>
          <a:bodyPr/>
          <a:lstStyle/>
          <a:p>
            <a:fld id="{0F06A4E2-163B-4ABA-8562-AD05AC3F17C5}" type="slidenum">
              <a:rPr lang="en-IN" smtClean="0">
                <a:solidFill>
                  <a:srgbClr val="FF33CC"/>
                </a:solidFill>
              </a:rPr>
              <a:t>12</a:t>
            </a:fld>
            <a:endParaRPr lang="en-IN" dirty="0">
              <a:solidFill>
                <a:srgbClr val="FF33CC"/>
              </a:solidFill>
            </a:endParaRPr>
          </a:p>
        </p:txBody>
      </p:sp>
      <p:sp>
        <p:nvSpPr>
          <p:cNvPr id="15" name="TextBox 14">
            <a:extLst>
              <a:ext uri="{FF2B5EF4-FFF2-40B4-BE49-F238E27FC236}">
                <a16:creationId xmlns:a16="http://schemas.microsoft.com/office/drawing/2014/main" id="{49E45900-24A2-FA68-633A-F4AC0BB0C73D}"/>
              </a:ext>
            </a:extLst>
          </p:cNvPr>
          <p:cNvSpPr txBox="1"/>
          <p:nvPr/>
        </p:nvSpPr>
        <p:spPr>
          <a:xfrm flipH="1">
            <a:off x="348110" y="889693"/>
            <a:ext cx="11418066" cy="769441"/>
          </a:xfrm>
          <a:prstGeom prst="rect">
            <a:avLst/>
          </a:prstGeom>
          <a:noFill/>
        </p:spPr>
        <p:txBody>
          <a:bodyPr wrap="square" rtlCol="0">
            <a:spAutoFit/>
          </a:bodyPr>
          <a:lstStyle/>
          <a:p>
            <a:pPr marL="285750" indent="-285750">
              <a:buFont typeface="Wingdings" panose="05000000000000000000" pitchFamily="2" charset="2"/>
              <a:buChar char="v"/>
            </a:pPr>
            <a:r>
              <a:rPr lang="en-IN" sz="2400" b="1" dirty="0"/>
              <a:t>Career Role Prediction</a:t>
            </a:r>
            <a:r>
              <a:rPr lang="en-US" sz="2400" dirty="0"/>
              <a:t>: </a:t>
            </a:r>
            <a:r>
              <a:rPr lang="en-US" sz="2000" dirty="0"/>
              <a:t>Uses Random Forest and Word2Vec models to predict suitable job roles based on user inputs or resume uploads, providing career titles with confidence scores.</a:t>
            </a:r>
            <a:endParaRPr lang="en-IN" sz="2000" dirty="0"/>
          </a:p>
        </p:txBody>
      </p:sp>
      <p:sp>
        <p:nvSpPr>
          <p:cNvPr id="2" name="TextBox 1">
            <a:extLst>
              <a:ext uri="{FF2B5EF4-FFF2-40B4-BE49-F238E27FC236}">
                <a16:creationId xmlns:a16="http://schemas.microsoft.com/office/drawing/2014/main" id="{9E9DFDCF-B4FD-7FAC-EB95-641366F0D34F}"/>
              </a:ext>
            </a:extLst>
          </p:cNvPr>
          <p:cNvSpPr txBox="1"/>
          <p:nvPr/>
        </p:nvSpPr>
        <p:spPr>
          <a:xfrm>
            <a:off x="9019387" y="117032"/>
            <a:ext cx="3108702" cy="646331"/>
          </a:xfrm>
          <a:prstGeom prst="rect">
            <a:avLst/>
          </a:prstGeom>
          <a:noFill/>
        </p:spPr>
        <p:txBody>
          <a:bodyPr wrap="square" rtlCol="0">
            <a:spAutoFit/>
          </a:bodyPr>
          <a:lstStyle/>
          <a:p>
            <a:r>
              <a:rPr lang="en-IN" sz="1200" dirty="0">
                <a:solidFill>
                  <a:srgbClr val="FFFF00"/>
                </a:solidFill>
                <a:latin typeface="Times New Roman" panose="02020603050405020304" pitchFamily="18" charset="0"/>
                <a:cs typeface="Times New Roman" panose="02020603050405020304" pitchFamily="18" charset="0"/>
              </a:rPr>
              <a:t>Team:BATCH06</a:t>
            </a:r>
          </a:p>
          <a:p>
            <a:r>
              <a:rPr lang="en-IN" sz="1200" dirty="0">
                <a:solidFill>
                  <a:srgbClr val="FFFF00"/>
                </a:solidFill>
                <a:latin typeface="Times New Roman" panose="02020603050405020304" pitchFamily="18" charset="0"/>
                <a:cs typeface="Times New Roman" panose="02020603050405020304" pitchFamily="18" charset="0"/>
              </a:rPr>
              <a:t>21BQ1A4243,                         21BQ1A4213,</a:t>
            </a:r>
          </a:p>
          <a:p>
            <a:r>
              <a:rPr lang="en-IN" sz="1200" dirty="0">
                <a:solidFill>
                  <a:srgbClr val="FFFF00"/>
                </a:solidFill>
                <a:latin typeface="Times New Roman" panose="02020603050405020304" pitchFamily="18" charset="0"/>
                <a:cs typeface="Times New Roman" panose="02020603050405020304" pitchFamily="18" charset="0"/>
              </a:rPr>
              <a:t>21BQ1A4220,                          21BQ1A4254</a:t>
            </a:r>
            <a:endParaRPr lang="en-IN" dirty="0"/>
          </a:p>
        </p:txBody>
      </p:sp>
      <p:pic>
        <p:nvPicPr>
          <p:cNvPr id="3" name="Picture 2">
            <a:extLst>
              <a:ext uri="{FF2B5EF4-FFF2-40B4-BE49-F238E27FC236}">
                <a16:creationId xmlns:a16="http://schemas.microsoft.com/office/drawing/2014/main" id="{965A26AA-65ED-F219-E874-D78585110432}"/>
              </a:ext>
            </a:extLst>
          </p:cNvPr>
          <p:cNvPicPr>
            <a:picLocks noChangeAspect="1"/>
          </p:cNvPicPr>
          <p:nvPr/>
        </p:nvPicPr>
        <p:blipFill>
          <a:blip r:embed="rId3"/>
          <a:stretch>
            <a:fillRect/>
          </a:stretch>
        </p:blipFill>
        <p:spPr>
          <a:xfrm>
            <a:off x="134906" y="2084529"/>
            <a:ext cx="4213159" cy="3071495"/>
          </a:xfrm>
          <a:prstGeom prst="rect">
            <a:avLst/>
          </a:prstGeom>
          <a:ln>
            <a:solidFill>
              <a:schemeClr val="tx1"/>
            </a:solidFill>
          </a:ln>
        </p:spPr>
      </p:pic>
      <p:pic>
        <p:nvPicPr>
          <p:cNvPr id="7" name="Picture 6">
            <a:extLst>
              <a:ext uri="{FF2B5EF4-FFF2-40B4-BE49-F238E27FC236}">
                <a16:creationId xmlns:a16="http://schemas.microsoft.com/office/drawing/2014/main" id="{883CE00A-ABDA-0B3C-09D2-57164285BAF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478694" y="2072049"/>
            <a:ext cx="4450702" cy="3067050"/>
          </a:xfrm>
          <a:prstGeom prst="rect">
            <a:avLst/>
          </a:prstGeom>
          <a:noFill/>
          <a:ln>
            <a:solidFill>
              <a:schemeClr val="tx1"/>
            </a:solidFill>
          </a:ln>
        </p:spPr>
      </p:pic>
      <p:pic>
        <p:nvPicPr>
          <p:cNvPr id="9" name="Picture 8">
            <a:extLst>
              <a:ext uri="{FF2B5EF4-FFF2-40B4-BE49-F238E27FC236}">
                <a16:creationId xmlns:a16="http://schemas.microsoft.com/office/drawing/2014/main" id="{EA227446-2086-092F-65AB-4C8D64098745}"/>
              </a:ext>
            </a:extLst>
          </p:cNvPr>
          <p:cNvPicPr>
            <a:picLocks noChangeAspect="1"/>
          </p:cNvPicPr>
          <p:nvPr/>
        </p:nvPicPr>
        <p:blipFill rotWithShape="1">
          <a:blip r:embed="rId5"/>
          <a:srcRect t="1456"/>
          <a:stretch/>
        </p:blipFill>
        <p:spPr bwMode="auto">
          <a:xfrm>
            <a:off x="9019387" y="1838130"/>
            <a:ext cx="3096895" cy="3928187"/>
          </a:xfrm>
          <a:prstGeom prst="rect">
            <a:avLst/>
          </a:prstGeom>
          <a:ln>
            <a:solidFill>
              <a:schemeClr val="tx1"/>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8965623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48F690-CCA6-8947-B576-C6B2B4CCB775}"/>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6740D5DB-4061-3BDA-6440-53AB2E0C111B}"/>
              </a:ext>
            </a:extLst>
          </p:cNvPr>
          <p:cNvSpPr/>
          <p:nvPr/>
        </p:nvSpPr>
        <p:spPr>
          <a:xfrm>
            <a:off x="-1" y="-53980"/>
            <a:ext cx="12192000" cy="83739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solidFill>
                  <a:srgbClr val="FFFF00"/>
                </a:solidFill>
                <a:latin typeface="Times New Roman" panose="02020603050405020304" pitchFamily="18" charset="0"/>
                <a:cs typeface="Times New Roman" panose="02020603050405020304" pitchFamily="18" charset="0"/>
              </a:rPr>
              <a:t>                           Department of CSE-AI &amp; ML (CSM)</a:t>
            </a:r>
          </a:p>
          <a:p>
            <a:pPr algn="ctr"/>
            <a:endParaRPr lang="en-IN" dirty="0"/>
          </a:p>
        </p:txBody>
      </p:sp>
      <p:sp>
        <p:nvSpPr>
          <p:cNvPr id="5" name="Rectangle 4">
            <a:extLst>
              <a:ext uri="{FF2B5EF4-FFF2-40B4-BE49-F238E27FC236}">
                <a16:creationId xmlns:a16="http://schemas.microsoft.com/office/drawing/2014/main" id="{5B60960F-D4B0-0552-2482-D0194BA2D626}"/>
              </a:ext>
            </a:extLst>
          </p:cNvPr>
          <p:cNvSpPr/>
          <p:nvPr/>
        </p:nvSpPr>
        <p:spPr>
          <a:xfrm>
            <a:off x="0" y="6464710"/>
            <a:ext cx="12192000" cy="39328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C9246B78-0F80-B926-3B29-4A77BD91E8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11" y="-38004"/>
            <a:ext cx="3229896" cy="750273"/>
          </a:xfrm>
          <a:prstGeom prst="rect">
            <a:avLst/>
          </a:prstGeom>
          <a:noFill/>
          <a:extLst>
            <a:ext uri="{909E8E84-426E-40DD-AFC4-6F175D3DCCD1}">
              <a14:hiddenFill xmlns:a14="http://schemas.microsoft.com/office/drawing/2010/main">
                <a:solidFill>
                  <a:srgbClr val="FFFFFF"/>
                </a:solidFill>
              </a14:hiddenFill>
            </a:ext>
          </a:extLst>
        </p:spPr>
      </p:pic>
      <p:sp>
        <p:nvSpPr>
          <p:cNvPr id="11" name="Date Placeholder 10">
            <a:extLst>
              <a:ext uri="{FF2B5EF4-FFF2-40B4-BE49-F238E27FC236}">
                <a16:creationId xmlns:a16="http://schemas.microsoft.com/office/drawing/2014/main" id="{924619F2-564F-2441-699E-CDE1100605CD}"/>
              </a:ext>
            </a:extLst>
          </p:cNvPr>
          <p:cNvSpPr>
            <a:spLocks noGrp="1"/>
          </p:cNvSpPr>
          <p:nvPr>
            <p:ph type="dt" sz="half" idx="10"/>
          </p:nvPr>
        </p:nvSpPr>
        <p:spPr>
          <a:xfrm>
            <a:off x="0" y="6460922"/>
            <a:ext cx="997974" cy="365125"/>
          </a:xfrm>
        </p:spPr>
        <p:txBody>
          <a:bodyPr/>
          <a:lstStyle/>
          <a:p>
            <a:fld id="{E60D7E71-BA44-46DD-9382-D2032C4A3F28}" type="datetime1">
              <a:rPr lang="en-IN" smtClean="0">
                <a:solidFill>
                  <a:srgbClr val="FF33CC"/>
                </a:solidFill>
              </a:rPr>
              <a:t>19-04-2025</a:t>
            </a:fld>
            <a:endParaRPr lang="en-IN" dirty="0">
              <a:solidFill>
                <a:srgbClr val="FF33CC"/>
              </a:solidFill>
            </a:endParaRPr>
          </a:p>
        </p:txBody>
      </p:sp>
      <p:sp>
        <p:nvSpPr>
          <p:cNvPr id="12" name="Footer Placeholder 11">
            <a:extLst>
              <a:ext uri="{FF2B5EF4-FFF2-40B4-BE49-F238E27FC236}">
                <a16:creationId xmlns:a16="http://schemas.microsoft.com/office/drawing/2014/main" id="{3B9B6670-0B79-97FA-6685-AB94A554CF7B}"/>
              </a:ext>
            </a:extLst>
          </p:cNvPr>
          <p:cNvSpPr>
            <a:spLocks noGrp="1"/>
          </p:cNvSpPr>
          <p:nvPr>
            <p:ph type="ftr" sz="quarter" idx="11"/>
          </p:nvPr>
        </p:nvSpPr>
        <p:spPr>
          <a:xfrm>
            <a:off x="3999271" y="6473622"/>
            <a:ext cx="4114800" cy="365125"/>
          </a:xfrm>
        </p:spPr>
        <p:txBody>
          <a:bodyPr/>
          <a:lstStyle/>
          <a:p>
            <a:r>
              <a:rPr lang="en-IN" dirty="0">
                <a:solidFill>
                  <a:srgbClr val="FF33CC"/>
                </a:solidFill>
              </a:rPr>
              <a:t>VVIT @ Dept. CSM</a:t>
            </a:r>
          </a:p>
        </p:txBody>
      </p:sp>
      <p:sp>
        <p:nvSpPr>
          <p:cNvPr id="13" name="Slide Number Placeholder 12">
            <a:extLst>
              <a:ext uri="{FF2B5EF4-FFF2-40B4-BE49-F238E27FC236}">
                <a16:creationId xmlns:a16="http://schemas.microsoft.com/office/drawing/2014/main" id="{1D957C2E-6B06-0385-C496-41A5DF4806C7}"/>
              </a:ext>
            </a:extLst>
          </p:cNvPr>
          <p:cNvSpPr>
            <a:spLocks noGrp="1"/>
          </p:cNvSpPr>
          <p:nvPr>
            <p:ph type="sldNum" sz="quarter" idx="12"/>
          </p:nvPr>
        </p:nvSpPr>
        <p:spPr>
          <a:xfrm>
            <a:off x="11488994" y="6478792"/>
            <a:ext cx="614516" cy="347256"/>
          </a:xfrm>
        </p:spPr>
        <p:txBody>
          <a:bodyPr/>
          <a:lstStyle/>
          <a:p>
            <a:fld id="{0F06A4E2-163B-4ABA-8562-AD05AC3F17C5}" type="slidenum">
              <a:rPr lang="en-IN" smtClean="0">
                <a:solidFill>
                  <a:srgbClr val="FF33CC"/>
                </a:solidFill>
              </a:rPr>
              <a:t>13</a:t>
            </a:fld>
            <a:endParaRPr lang="en-IN" dirty="0">
              <a:solidFill>
                <a:srgbClr val="FF33CC"/>
              </a:solidFill>
            </a:endParaRPr>
          </a:p>
        </p:txBody>
      </p:sp>
      <p:sp>
        <p:nvSpPr>
          <p:cNvPr id="15" name="TextBox 14">
            <a:extLst>
              <a:ext uri="{FF2B5EF4-FFF2-40B4-BE49-F238E27FC236}">
                <a16:creationId xmlns:a16="http://schemas.microsoft.com/office/drawing/2014/main" id="{141A36DF-FDE4-1040-9DBD-3E28AC1F0D83}"/>
              </a:ext>
            </a:extLst>
          </p:cNvPr>
          <p:cNvSpPr txBox="1"/>
          <p:nvPr/>
        </p:nvSpPr>
        <p:spPr>
          <a:xfrm flipH="1">
            <a:off x="348110" y="889693"/>
            <a:ext cx="11418066" cy="769441"/>
          </a:xfrm>
          <a:prstGeom prst="rect">
            <a:avLst/>
          </a:prstGeom>
          <a:noFill/>
        </p:spPr>
        <p:txBody>
          <a:bodyPr wrap="square" rtlCol="0">
            <a:spAutoFit/>
          </a:bodyPr>
          <a:lstStyle/>
          <a:p>
            <a:pPr marL="571500" indent="-571500">
              <a:buFont typeface="Wingdings" panose="05000000000000000000" pitchFamily="2" charset="2"/>
              <a:buChar char="v"/>
            </a:pPr>
            <a:r>
              <a:rPr lang="en-IN" sz="2400" b="1" dirty="0"/>
              <a:t>Mentor and Interview Bots:</a:t>
            </a:r>
            <a:r>
              <a:rPr lang="en-US" sz="2000" dirty="0"/>
              <a:t>Includes an NLP-powered interview chatbot for practice and a Gemini API-based mentor bot that answers career queries and offers feedback on responses.</a:t>
            </a:r>
            <a:endParaRPr lang="en-IN" sz="2000" b="1" dirty="0"/>
          </a:p>
        </p:txBody>
      </p:sp>
      <p:sp>
        <p:nvSpPr>
          <p:cNvPr id="2" name="TextBox 1">
            <a:extLst>
              <a:ext uri="{FF2B5EF4-FFF2-40B4-BE49-F238E27FC236}">
                <a16:creationId xmlns:a16="http://schemas.microsoft.com/office/drawing/2014/main" id="{AF0A1B47-7EDA-DC10-5577-7E40EEA4FCA4}"/>
              </a:ext>
            </a:extLst>
          </p:cNvPr>
          <p:cNvSpPr txBox="1"/>
          <p:nvPr/>
        </p:nvSpPr>
        <p:spPr>
          <a:xfrm>
            <a:off x="9019387" y="117032"/>
            <a:ext cx="3108702" cy="646331"/>
          </a:xfrm>
          <a:prstGeom prst="rect">
            <a:avLst/>
          </a:prstGeom>
          <a:noFill/>
        </p:spPr>
        <p:txBody>
          <a:bodyPr wrap="square" rtlCol="0">
            <a:spAutoFit/>
          </a:bodyPr>
          <a:lstStyle/>
          <a:p>
            <a:r>
              <a:rPr lang="en-IN" sz="1200" dirty="0">
                <a:solidFill>
                  <a:srgbClr val="FFFF00"/>
                </a:solidFill>
                <a:latin typeface="Times New Roman" panose="02020603050405020304" pitchFamily="18" charset="0"/>
                <a:cs typeface="Times New Roman" panose="02020603050405020304" pitchFamily="18" charset="0"/>
              </a:rPr>
              <a:t>Team:BATCH06</a:t>
            </a:r>
          </a:p>
          <a:p>
            <a:r>
              <a:rPr lang="en-IN" sz="1200" dirty="0">
                <a:solidFill>
                  <a:srgbClr val="FFFF00"/>
                </a:solidFill>
                <a:latin typeface="Times New Roman" panose="02020603050405020304" pitchFamily="18" charset="0"/>
                <a:cs typeface="Times New Roman" panose="02020603050405020304" pitchFamily="18" charset="0"/>
              </a:rPr>
              <a:t>21BQ1A4243,                         21BQ1A4213,</a:t>
            </a:r>
          </a:p>
          <a:p>
            <a:r>
              <a:rPr lang="en-IN" sz="1200" dirty="0">
                <a:solidFill>
                  <a:srgbClr val="FFFF00"/>
                </a:solidFill>
                <a:latin typeface="Times New Roman" panose="02020603050405020304" pitchFamily="18" charset="0"/>
                <a:cs typeface="Times New Roman" panose="02020603050405020304" pitchFamily="18" charset="0"/>
              </a:rPr>
              <a:t>21BQ1A4220,                          21BQ1A4254</a:t>
            </a:r>
            <a:endParaRPr lang="en-IN" dirty="0"/>
          </a:p>
        </p:txBody>
      </p:sp>
      <p:pic>
        <p:nvPicPr>
          <p:cNvPr id="3" name="Picture 2">
            <a:extLst>
              <a:ext uri="{FF2B5EF4-FFF2-40B4-BE49-F238E27FC236}">
                <a16:creationId xmlns:a16="http://schemas.microsoft.com/office/drawing/2014/main" id="{13549331-CFE1-D588-BE32-689FB2D7E461}"/>
              </a:ext>
            </a:extLst>
          </p:cNvPr>
          <p:cNvPicPr>
            <a:picLocks noChangeAspect="1"/>
          </p:cNvPicPr>
          <p:nvPr/>
        </p:nvPicPr>
        <p:blipFill>
          <a:blip r:embed="rId3"/>
          <a:stretch>
            <a:fillRect/>
          </a:stretch>
        </p:blipFill>
        <p:spPr>
          <a:xfrm>
            <a:off x="63912" y="1998738"/>
            <a:ext cx="3789632" cy="2909164"/>
          </a:xfrm>
          <a:prstGeom prst="rect">
            <a:avLst/>
          </a:prstGeom>
          <a:ln>
            <a:solidFill>
              <a:schemeClr val="tx1"/>
            </a:solidFill>
          </a:ln>
        </p:spPr>
      </p:pic>
      <p:pic>
        <p:nvPicPr>
          <p:cNvPr id="6" name="Picture 5">
            <a:extLst>
              <a:ext uri="{FF2B5EF4-FFF2-40B4-BE49-F238E27FC236}">
                <a16:creationId xmlns:a16="http://schemas.microsoft.com/office/drawing/2014/main" id="{9EF996BC-F998-CA17-6B4E-3B0DF8EC7C0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980610" y="1998738"/>
            <a:ext cx="4133461" cy="2909164"/>
          </a:xfrm>
          <a:prstGeom prst="rect">
            <a:avLst/>
          </a:prstGeom>
          <a:noFill/>
          <a:ln>
            <a:solidFill>
              <a:schemeClr val="tx1"/>
            </a:solidFill>
          </a:ln>
        </p:spPr>
      </p:pic>
      <p:pic>
        <p:nvPicPr>
          <p:cNvPr id="7" name="Picture 6">
            <a:extLst>
              <a:ext uri="{FF2B5EF4-FFF2-40B4-BE49-F238E27FC236}">
                <a16:creationId xmlns:a16="http://schemas.microsoft.com/office/drawing/2014/main" id="{56C1B18A-EFC4-4407-18F6-C7A8A6C1EAB8}"/>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207828" y="1998738"/>
            <a:ext cx="3984171" cy="2823210"/>
          </a:xfrm>
          <a:prstGeom prst="rect">
            <a:avLst/>
          </a:prstGeom>
          <a:noFill/>
          <a:ln>
            <a:solidFill>
              <a:schemeClr val="tx1"/>
            </a:solidFill>
          </a:ln>
        </p:spPr>
      </p:pic>
    </p:spTree>
    <p:extLst>
      <p:ext uri="{BB962C8B-B14F-4D97-AF65-F5344CB8AC3E}">
        <p14:creationId xmlns:p14="http://schemas.microsoft.com/office/powerpoint/2010/main" val="35642811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CC3C6F-8590-294F-A256-D5A37C7DF9BE}"/>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54BC3529-A01F-6EE8-A537-46AFE8C4EB0F}"/>
              </a:ext>
            </a:extLst>
          </p:cNvPr>
          <p:cNvSpPr/>
          <p:nvPr/>
        </p:nvSpPr>
        <p:spPr>
          <a:xfrm>
            <a:off x="-1" y="-53980"/>
            <a:ext cx="12192000" cy="83739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solidFill>
                  <a:srgbClr val="FFFF00"/>
                </a:solidFill>
                <a:latin typeface="Times New Roman" panose="02020603050405020304" pitchFamily="18" charset="0"/>
                <a:cs typeface="Times New Roman" panose="02020603050405020304" pitchFamily="18" charset="0"/>
              </a:rPr>
              <a:t>                           Department of CSE-AI &amp; ML (CSM)</a:t>
            </a:r>
          </a:p>
          <a:p>
            <a:pPr algn="ctr"/>
            <a:endParaRPr lang="en-IN" dirty="0"/>
          </a:p>
        </p:txBody>
      </p:sp>
      <p:sp>
        <p:nvSpPr>
          <p:cNvPr id="5" name="Rectangle 4">
            <a:extLst>
              <a:ext uri="{FF2B5EF4-FFF2-40B4-BE49-F238E27FC236}">
                <a16:creationId xmlns:a16="http://schemas.microsoft.com/office/drawing/2014/main" id="{6F0DC9C8-570F-63CD-8F61-F3611BE17973}"/>
              </a:ext>
            </a:extLst>
          </p:cNvPr>
          <p:cNvSpPr/>
          <p:nvPr/>
        </p:nvSpPr>
        <p:spPr>
          <a:xfrm>
            <a:off x="0" y="6464710"/>
            <a:ext cx="12192000" cy="39328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B8D5D641-8501-5C00-E82A-034AC800CB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11" y="-38004"/>
            <a:ext cx="3229896" cy="750273"/>
          </a:xfrm>
          <a:prstGeom prst="rect">
            <a:avLst/>
          </a:prstGeom>
          <a:noFill/>
          <a:extLst>
            <a:ext uri="{909E8E84-426E-40DD-AFC4-6F175D3DCCD1}">
              <a14:hiddenFill xmlns:a14="http://schemas.microsoft.com/office/drawing/2010/main">
                <a:solidFill>
                  <a:srgbClr val="FFFFFF"/>
                </a:solidFill>
              </a14:hiddenFill>
            </a:ext>
          </a:extLst>
        </p:spPr>
      </p:pic>
      <p:sp>
        <p:nvSpPr>
          <p:cNvPr id="11" name="Date Placeholder 10">
            <a:extLst>
              <a:ext uri="{FF2B5EF4-FFF2-40B4-BE49-F238E27FC236}">
                <a16:creationId xmlns:a16="http://schemas.microsoft.com/office/drawing/2014/main" id="{E2E9EE0D-99C9-855B-2ACB-E9192F1C742E}"/>
              </a:ext>
            </a:extLst>
          </p:cNvPr>
          <p:cNvSpPr>
            <a:spLocks noGrp="1"/>
          </p:cNvSpPr>
          <p:nvPr>
            <p:ph type="dt" sz="half" idx="10"/>
          </p:nvPr>
        </p:nvSpPr>
        <p:spPr>
          <a:xfrm>
            <a:off x="0" y="6460922"/>
            <a:ext cx="997974" cy="365125"/>
          </a:xfrm>
        </p:spPr>
        <p:txBody>
          <a:bodyPr/>
          <a:lstStyle/>
          <a:p>
            <a:fld id="{E60D7E71-BA44-46DD-9382-D2032C4A3F28}" type="datetime1">
              <a:rPr lang="en-IN" smtClean="0">
                <a:solidFill>
                  <a:srgbClr val="FF33CC"/>
                </a:solidFill>
              </a:rPr>
              <a:t>19-04-2025</a:t>
            </a:fld>
            <a:endParaRPr lang="en-IN" dirty="0">
              <a:solidFill>
                <a:srgbClr val="FF33CC"/>
              </a:solidFill>
            </a:endParaRPr>
          </a:p>
        </p:txBody>
      </p:sp>
      <p:sp>
        <p:nvSpPr>
          <p:cNvPr id="12" name="Footer Placeholder 11">
            <a:extLst>
              <a:ext uri="{FF2B5EF4-FFF2-40B4-BE49-F238E27FC236}">
                <a16:creationId xmlns:a16="http://schemas.microsoft.com/office/drawing/2014/main" id="{22E9AB4B-0F2C-A489-AED6-18BC2E1CB9E1}"/>
              </a:ext>
            </a:extLst>
          </p:cNvPr>
          <p:cNvSpPr>
            <a:spLocks noGrp="1"/>
          </p:cNvSpPr>
          <p:nvPr>
            <p:ph type="ftr" sz="quarter" idx="11"/>
          </p:nvPr>
        </p:nvSpPr>
        <p:spPr>
          <a:xfrm>
            <a:off x="3999271" y="6473622"/>
            <a:ext cx="4114800" cy="365125"/>
          </a:xfrm>
        </p:spPr>
        <p:txBody>
          <a:bodyPr/>
          <a:lstStyle/>
          <a:p>
            <a:r>
              <a:rPr lang="en-IN" dirty="0">
                <a:solidFill>
                  <a:srgbClr val="FF33CC"/>
                </a:solidFill>
              </a:rPr>
              <a:t>VVIT @ Dept. CSM</a:t>
            </a:r>
          </a:p>
        </p:txBody>
      </p:sp>
      <p:sp>
        <p:nvSpPr>
          <p:cNvPr id="13" name="Slide Number Placeholder 12">
            <a:extLst>
              <a:ext uri="{FF2B5EF4-FFF2-40B4-BE49-F238E27FC236}">
                <a16:creationId xmlns:a16="http://schemas.microsoft.com/office/drawing/2014/main" id="{B98BECAE-D623-93B9-6D9A-AE0D4C72390D}"/>
              </a:ext>
            </a:extLst>
          </p:cNvPr>
          <p:cNvSpPr>
            <a:spLocks noGrp="1"/>
          </p:cNvSpPr>
          <p:nvPr>
            <p:ph type="sldNum" sz="quarter" idx="12"/>
          </p:nvPr>
        </p:nvSpPr>
        <p:spPr>
          <a:xfrm>
            <a:off x="11488994" y="6478792"/>
            <a:ext cx="614516" cy="347256"/>
          </a:xfrm>
        </p:spPr>
        <p:txBody>
          <a:bodyPr/>
          <a:lstStyle/>
          <a:p>
            <a:fld id="{0F06A4E2-163B-4ABA-8562-AD05AC3F17C5}" type="slidenum">
              <a:rPr lang="en-IN" smtClean="0">
                <a:solidFill>
                  <a:srgbClr val="FF33CC"/>
                </a:solidFill>
              </a:rPr>
              <a:t>14</a:t>
            </a:fld>
            <a:endParaRPr lang="en-IN" dirty="0">
              <a:solidFill>
                <a:srgbClr val="FF33CC"/>
              </a:solidFill>
            </a:endParaRPr>
          </a:p>
        </p:txBody>
      </p:sp>
      <p:sp>
        <p:nvSpPr>
          <p:cNvPr id="15" name="TextBox 14">
            <a:extLst>
              <a:ext uri="{FF2B5EF4-FFF2-40B4-BE49-F238E27FC236}">
                <a16:creationId xmlns:a16="http://schemas.microsoft.com/office/drawing/2014/main" id="{7C65A162-F986-2A45-60F8-F318CC3E7479}"/>
              </a:ext>
            </a:extLst>
          </p:cNvPr>
          <p:cNvSpPr txBox="1"/>
          <p:nvPr/>
        </p:nvSpPr>
        <p:spPr>
          <a:xfrm flipH="1">
            <a:off x="348110" y="871031"/>
            <a:ext cx="11418066" cy="769441"/>
          </a:xfrm>
          <a:prstGeom prst="rect">
            <a:avLst/>
          </a:prstGeom>
          <a:noFill/>
        </p:spPr>
        <p:txBody>
          <a:bodyPr wrap="square" rtlCol="0">
            <a:spAutoFit/>
          </a:bodyPr>
          <a:lstStyle/>
          <a:p>
            <a:pPr marL="342900" indent="-342900">
              <a:buFont typeface="Wingdings" panose="05000000000000000000" pitchFamily="2" charset="2"/>
              <a:buChar char="v"/>
            </a:pPr>
            <a:r>
              <a:rPr lang="en-US" sz="2400" b="1" dirty="0"/>
              <a:t>Government and Private Job Discovery: </a:t>
            </a:r>
            <a:r>
              <a:rPr lang="en-US" dirty="0"/>
              <a:t>Allow Users to explore 30+ government sectors with job details, filter private jobs by criteria, and receive job matches though resume analysis and API integration.</a:t>
            </a:r>
            <a:r>
              <a:rPr lang="en-US" sz="2000" dirty="0"/>
              <a:t>   </a:t>
            </a:r>
            <a:endParaRPr lang="en-IN" sz="2000" dirty="0"/>
          </a:p>
        </p:txBody>
      </p:sp>
      <p:sp>
        <p:nvSpPr>
          <p:cNvPr id="2" name="TextBox 1">
            <a:extLst>
              <a:ext uri="{FF2B5EF4-FFF2-40B4-BE49-F238E27FC236}">
                <a16:creationId xmlns:a16="http://schemas.microsoft.com/office/drawing/2014/main" id="{7CE9D2BA-C540-D9A8-2CED-ED97AF50CBC9}"/>
              </a:ext>
            </a:extLst>
          </p:cNvPr>
          <p:cNvSpPr txBox="1"/>
          <p:nvPr/>
        </p:nvSpPr>
        <p:spPr>
          <a:xfrm>
            <a:off x="9019387" y="117032"/>
            <a:ext cx="3108702" cy="646331"/>
          </a:xfrm>
          <a:prstGeom prst="rect">
            <a:avLst/>
          </a:prstGeom>
          <a:noFill/>
        </p:spPr>
        <p:txBody>
          <a:bodyPr wrap="square" rtlCol="0">
            <a:spAutoFit/>
          </a:bodyPr>
          <a:lstStyle/>
          <a:p>
            <a:r>
              <a:rPr lang="en-IN" sz="1200" dirty="0">
                <a:solidFill>
                  <a:srgbClr val="FFFF00"/>
                </a:solidFill>
                <a:latin typeface="Times New Roman" panose="02020603050405020304" pitchFamily="18" charset="0"/>
                <a:cs typeface="Times New Roman" panose="02020603050405020304" pitchFamily="18" charset="0"/>
              </a:rPr>
              <a:t>Team:BATCH06</a:t>
            </a:r>
          </a:p>
          <a:p>
            <a:r>
              <a:rPr lang="en-IN" sz="1200" dirty="0">
                <a:solidFill>
                  <a:srgbClr val="FFFF00"/>
                </a:solidFill>
                <a:latin typeface="Times New Roman" panose="02020603050405020304" pitchFamily="18" charset="0"/>
                <a:cs typeface="Times New Roman" panose="02020603050405020304" pitchFamily="18" charset="0"/>
              </a:rPr>
              <a:t>21BQ1A4243,                         21BQ1A4213,</a:t>
            </a:r>
          </a:p>
          <a:p>
            <a:r>
              <a:rPr lang="en-IN" sz="1200" dirty="0">
                <a:solidFill>
                  <a:srgbClr val="FFFF00"/>
                </a:solidFill>
                <a:latin typeface="Times New Roman" panose="02020603050405020304" pitchFamily="18" charset="0"/>
                <a:cs typeface="Times New Roman" panose="02020603050405020304" pitchFamily="18" charset="0"/>
              </a:rPr>
              <a:t>21BQ1A4220,                          21BQ1A4254</a:t>
            </a:r>
            <a:endParaRPr lang="en-IN" dirty="0"/>
          </a:p>
        </p:txBody>
      </p:sp>
      <p:pic>
        <p:nvPicPr>
          <p:cNvPr id="7" name="Picture 6">
            <a:extLst>
              <a:ext uri="{FF2B5EF4-FFF2-40B4-BE49-F238E27FC236}">
                <a16:creationId xmlns:a16="http://schemas.microsoft.com/office/drawing/2014/main" id="{BB25DDF6-B71C-C5B5-F484-25E1C6E89668}"/>
              </a:ext>
            </a:extLst>
          </p:cNvPr>
          <p:cNvPicPr>
            <a:picLocks noChangeAspect="1"/>
          </p:cNvPicPr>
          <p:nvPr/>
        </p:nvPicPr>
        <p:blipFill>
          <a:blip r:embed="rId3"/>
          <a:stretch>
            <a:fillRect/>
          </a:stretch>
        </p:blipFill>
        <p:spPr>
          <a:xfrm>
            <a:off x="264366" y="2189444"/>
            <a:ext cx="5156719" cy="3343275"/>
          </a:xfrm>
          <a:prstGeom prst="rect">
            <a:avLst/>
          </a:prstGeom>
          <a:ln>
            <a:solidFill>
              <a:schemeClr val="tx1"/>
            </a:solidFill>
          </a:ln>
        </p:spPr>
      </p:pic>
      <p:pic>
        <p:nvPicPr>
          <p:cNvPr id="8" name="Picture 7">
            <a:extLst>
              <a:ext uri="{FF2B5EF4-FFF2-40B4-BE49-F238E27FC236}">
                <a16:creationId xmlns:a16="http://schemas.microsoft.com/office/drawing/2014/main" id="{9CD5CD7D-AE07-67AD-1A83-E28FF32FA78A}"/>
              </a:ext>
            </a:extLst>
          </p:cNvPr>
          <p:cNvPicPr>
            <a:picLocks noChangeAspect="1"/>
          </p:cNvPicPr>
          <p:nvPr/>
        </p:nvPicPr>
        <p:blipFill>
          <a:blip r:embed="rId4"/>
          <a:stretch>
            <a:fillRect/>
          </a:stretch>
        </p:blipFill>
        <p:spPr>
          <a:xfrm>
            <a:off x="5569585" y="2189444"/>
            <a:ext cx="6358049" cy="3343275"/>
          </a:xfrm>
          <a:prstGeom prst="rect">
            <a:avLst/>
          </a:prstGeom>
          <a:ln>
            <a:solidFill>
              <a:schemeClr val="tx1"/>
            </a:solidFill>
          </a:ln>
        </p:spPr>
      </p:pic>
    </p:spTree>
    <p:extLst>
      <p:ext uri="{BB962C8B-B14F-4D97-AF65-F5344CB8AC3E}">
        <p14:creationId xmlns:p14="http://schemas.microsoft.com/office/powerpoint/2010/main" val="3893701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C981DC-42C6-BD26-8814-1A0E2A73EF76}"/>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B4A9CF4E-FF04-4905-C8D8-EF9CF044241E}"/>
              </a:ext>
            </a:extLst>
          </p:cNvPr>
          <p:cNvSpPr/>
          <p:nvPr/>
        </p:nvSpPr>
        <p:spPr>
          <a:xfrm>
            <a:off x="-1" y="-53980"/>
            <a:ext cx="12192000" cy="83739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solidFill>
                  <a:srgbClr val="FFFF00"/>
                </a:solidFill>
                <a:latin typeface="Times New Roman" panose="02020603050405020304" pitchFamily="18" charset="0"/>
                <a:cs typeface="Times New Roman" panose="02020603050405020304" pitchFamily="18" charset="0"/>
              </a:rPr>
              <a:t>                           Department of CSE-AI &amp; ML (CSM)</a:t>
            </a:r>
          </a:p>
          <a:p>
            <a:pPr algn="ctr"/>
            <a:endParaRPr lang="en-IN" dirty="0"/>
          </a:p>
        </p:txBody>
      </p:sp>
      <p:sp>
        <p:nvSpPr>
          <p:cNvPr id="5" name="Rectangle 4">
            <a:extLst>
              <a:ext uri="{FF2B5EF4-FFF2-40B4-BE49-F238E27FC236}">
                <a16:creationId xmlns:a16="http://schemas.microsoft.com/office/drawing/2014/main" id="{A958A220-7407-769B-A977-55B667B03670}"/>
              </a:ext>
            </a:extLst>
          </p:cNvPr>
          <p:cNvSpPr/>
          <p:nvPr/>
        </p:nvSpPr>
        <p:spPr>
          <a:xfrm>
            <a:off x="0" y="6464710"/>
            <a:ext cx="12192000" cy="39328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D79A5A6F-C2BC-7718-D3BC-4D102D7606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11" y="-38004"/>
            <a:ext cx="3229896" cy="750273"/>
          </a:xfrm>
          <a:prstGeom prst="rect">
            <a:avLst/>
          </a:prstGeom>
          <a:noFill/>
          <a:extLst>
            <a:ext uri="{909E8E84-426E-40DD-AFC4-6F175D3DCCD1}">
              <a14:hiddenFill xmlns:a14="http://schemas.microsoft.com/office/drawing/2010/main">
                <a:solidFill>
                  <a:srgbClr val="FFFFFF"/>
                </a:solidFill>
              </a14:hiddenFill>
            </a:ext>
          </a:extLst>
        </p:spPr>
      </p:pic>
      <p:sp>
        <p:nvSpPr>
          <p:cNvPr id="11" name="Date Placeholder 10">
            <a:extLst>
              <a:ext uri="{FF2B5EF4-FFF2-40B4-BE49-F238E27FC236}">
                <a16:creationId xmlns:a16="http://schemas.microsoft.com/office/drawing/2014/main" id="{32CAC30C-CDAE-9822-03A1-073287413372}"/>
              </a:ext>
            </a:extLst>
          </p:cNvPr>
          <p:cNvSpPr>
            <a:spLocks noGrp="1"/>
          </p:cNvSpPr>
          <p:nvPr>
            <p:ph type="dt" sz="half" idx="10"/>
          </p:nvPr>
        </p:nvSpPr>
        <p:spPr>
          <a:xfrm>
            <a:off x="0" y="6460922"/>
            <a:ext cx="997974" cy="365125"/>
          </a:xfrm>
        </p:spPr>
        <p:txBody>
          <a:bodyPr/>
          <a:lstStyle/>
          <a:p>
            <a:fld id="{E60D7E71-BA44-46DD-9382-D2032C4A3F28}" type="datetime1">
              <a:rPr lang="en-IN" smtClean="0">
                <a:solidFill>
                  <a:srgbClr val="FF33CC"/>
                </a:solidFill>
              </a:rPr>
              <a:t>19-04-2025</a:t>
            </a:fld>
            <a:endParaRPr lang="en-IN" dirty="0">
              <a:solidFill>
                <a:srgbClr val="FF33CC"/>
              </a:solidFill>
            </a:endParaRPr>
          </a:p>
        </p:txBody>
      </p:sp>
      <p:sp>
        <p:nvSpPr>
          <p:cNvPr id="12" name="Footer Placeholder 11">
            <a:extLst>
              <a:ext uri="{FF2B5EF4-FFF2-40B4-BE49-F238E27FC236}">
                <a16:creationId xmlns:a16="http://schemas.microsoft.com/office/drawing/2014/main" id="{264200B5-0D04-7F1A-74CC-799C8721252F}"/>
              </a:ext>
            </a:extLst>
          </p:cNvPr>
          <p:cNvSpPr>
            <a:spLocks noGrp="1"/>
          </p:cNvSpPr>
          <p:nvPr>
            <p:ph type="ftr" sz="quarter" idx="11"/>
          </p:nvPr>
        </p:nvSpPr>
        <p:spPr>
          <a:xfrm>
            <a:off x="3999271" y="6473622"/>
            <a:ext cx="4114800" cy="365125"/>
          </a:xfrm>
        </p:spPr>
        <p:txBody>
          <a:bodyPr/>
          <a:lstStyle/>
          <a:p>
            <a:r>
              <a:rPr lang="en-IN" dirty="0">
                <a:solidFill>
                  <a:srgbClr val="FF33CC"/>
                </a:solidFill>
              </a:rPr>
              <a:t>VVIT @ Dept. CSM</a:t>
            </a:r>
          </a:p>
        </p:txBody>
      </p:sp>
      <p:sp>
        <p:nvSpPr>
          <p:cNvPr id="13" name="Slide Number Placeholder 12">
            <a:extLst>
              <a:ext uri="{FF2B5EF4-FFF2-40B4-BE49-F238E27FC236}">
                <a16:creationId xmlns:a16="http://schemas.microsoft.com/office/drawing/2014/main" id="{0266EB03-B04B-0ED3-38D2-02BB8EBE25E8}"/>
              </a:ext>
            </a:extLst>
          </p:cNvPr>
          <p:cNvSpPr>
            <a:spLocks noGrp="1"/>
          </p:cNvSpPr>
          <p:nvPr>
            <p:ph type="sldNum" sz="quarter" idx="12"/>
          </p:nvPr>
        </p:nvSpPr>
        <p:spPr>
          <a:xfrm>
            <a:off x="11488994" y="6478792"/>
            <a:ext cx="614516" cy="347256"/>
          </a:xfrm>
        </p:spPr>
        <p:txBody>
          <a:bodyPr/>
          <a:lstStyle/>
          <a:p>
            <a:fld id="{0F06A4E2-163B-4ABA-8562-AD05AC3F17C5}" type="slidenum">
              <a:rPr lang="en-IN" smtClean="0">
                <a:solidFill>
                  <a:srgbClr val="FF33CC"/>
                </a:solidFill>
              </a:rPr>
              <a:t>15</a:t>
            </a:fld>
            <a:endParaRPr lang="en-IN" dirty="0">
              <a:solidFill>
                <a:srgbClr val="FF33CC"/>
              </a:solidFill>
            </a:endParaRPr>
          </a:p>
        </p:txBody>
      </p:sp>
      <p:sp>
        <p:nvSpPr>
          <p:cNvPr id="2" name="TextBox 1">
            <a:extLst>
              <a:ext uri="{FF2B5EF4-FFF2-40B4-BE49-F238E27FC236}">
                <a16:creationId xmlns:a16="http://schemas.microsoft.com/office/drawing/2014/main" id="{F0CC0194-85C1-1122-6E59-3CBA414CDC85}"/>
              </a:ext>
            </a:extLst>
          </p:cNvPr>
          <p:cNvSpPr txBox="1"/>
          <p:nvPr/>
        </p:nvSpPr>
        <p:spPr>
          <a:xfrm>
            <a:off x="9019387" y="117032"/>
            <a:ext cx="3108702" cy="646331"/>
          </a:xfrm>
          <a:prstGeom prst="rect">
            <a:avLst/>
          </a:prstGeom>
          <a:noFill/>
        </p:spPr>
        <p:txBody>
          <a:bodyPr wrap="square" rtlCol="0">
            <a:spAutoFit/>
          </a:bodyPr>
          <a:lstStyle/>
          <a:p>
            <a:r>
              <a:rPr lang="en-IN" sz="1200" dirty="0">
                <a:solidFill>
                  <a:srgbClr val="FFFF00"/>
                </a:solidFill>
                <a:latin typeface="Times New Roman" panose="02020603050405020304" pitchFamily="18" charset="0"/>
                <a:cs typeface="Times New Roman" panose="02020603050405020304" pitchFamily="18" charset="0"/>
              </a:rPr>
              <a:t>Team:BATCH06</a:t>
            </a:r>
          </a:p>
          <a:p>
            <a:r>
              <a:rPr lang="en-IN" sz="1200" dirty="0">
                <a:solidFill>
                  <a:srgbClr val="FFFF00"/>
                </a:solidFill>
                <a:latin typeface="Times New Roman" panose="02020603050405020304" pitchFamily="18" charset="0"/>
                <a:cs typeface="Times New Roman" panose="02020603050405020304" pitchFamily="18" charset="0"/>
              </a:rPr>
              <a:t>21BQ1A4243,                         21BQ1A4213,</a:t>
            </a:r>
          </a:p>
          <a:p>
            <a:r>
              <a:rPr lang="en-IN" sz="1200" dirty="0">
                <a:solidFill>
                  <a:srgbClr val="FFFF00"/>
                </a:solidFill>
                <a:latin typeface="Times New Roman" panose="02020603050405020304" pitchFamily="18" charset="0"/>
                <a:cs typeface="Times New Roman" panose="02020603050405020304" pitchFamily="18" charset="0"/>
              </a:rPr>
              <a:t>21BQ1A4220,                          21BQ1A4254</a:t>
            </a:r>
            <a:endParaRPr lang="en-IN" dirty="0"/>
          </a:p>
        </p:txBody>
      </p:sp>
      <p:sp>
        <p:nvSpPr>
          <p:cNvPr id="3" name="TextBox 2">
            <a:extLst>
              <a:ext uri="{FF2B5EF4-FFF2-40B4-BE49-F238E27FC236}">
                <a16:creationId xmlns:a16="http://schemas.microsoft.com/office/drawing/2014/main" id="{2D3815B2-9D51-40A5-833A-873022744F3D}"/>
              </a:ext>
            </a:extLst>
          </p:cNvPr>
          <p:cNvSpPr txBox="1"/>
          <p:nvPr/>
        </p:nvSpPr>
        <p:spPr>
          <a:xfrm flipH="1">
            <a:off x="348110" y="889693"/>
            <a:ext cx="11418066" cy="769441"/>
          </a:xfrm>
          <a:prstGeom prst="rect">
            <a:avLst/>
          </a:prstGeom>
          <a:noFill/>
        </p:spPr>
        <p:txBody>
          <a:bodyPr wrap="square" rtlCol="0">
            <a:spAutoFit/>
          </a:bodyPr>
          <a:lstStyle/>
          <a:p>
            <a:pPr marL="285750" indent="-285750">
              <a:buFont typeface="Wingdings" panose="05000000000000000000" pitchFamily="2" charset="2"/>
              <a:buChar char="v"/>
            </a:pPr>
            <a:r>
              <a:rPr lang="en-IN" sz="2400" b="1" dirty="0"/>
              <a:t>Career Compass (Student Support):</a:t>
            </a:r>
            <a:r>
              <a:rPr lang="en-US" sz="2400" b="1" dirty="0">
                <a:effectLst/>
                <a:ea typeface="Calibri" panose="020F0502020204030204" pitchFamily="34" charset="0"/>
              </a:rPr>
              <a:t> </a:t>
            </a:r>
            <a:r>
              <a:rPr lang="en-US" sz="2000" dirty="0"/>
              <a:t>Offers tailored guidance for students post-10th, 12th, and graduation by suggesting streams, courses, and corresponding career pathways.</a:t>
            </a:r>
            <a:endParaRPr lang="en-IN" sz="2000" dirty="0"/>
          </a:p>
        </p:txBody>
      </p:sp>
      <p:pic>
        <p:nvPicPr>
          <p:cNvPr id="6" name="Picture 5">
            <a:extLst>
              <a:ext uri="{FF2B5EF4-FFF2-40B4-BE49-F238E27FC236}">
                <a16:creationId xmlns:a16="http://schemas.microsoft.com/office/drawing/2014/main" id="{0B039264-1AE9-27C9-FD11-31F0F10E13C5}"/>
              </a:ext>
            </a:extLst>
          </p:cNvPr>
          <p:cNvPicPr>
            <a:picLocks noChangeAspect="1"/>
          </p:cNvPicPr>
          <p:nvPr/>
        </p:nvPicPr>
        <p:blipFill>
          <a:blip r:embed="rId3"/>
          <a:stretch>
            <a:fillRect/>
          </a:stretch>
        </p:blipFill>
        <p:spPr>
          <a:xfrm>
            <a:off x="348110" y="1875452"/>
            <a:ext cx="5194274" cy="4161007"/>
          </a:xfrm>
          <a:prstGeom prst="rect">
            <a:avLst/>
          </a:prstGeom>
          <a:ln>
            <a:solidFill>
              <a:schemeClr val="tx1"/>
            </a:solidFill>
          </a:ln>
        </p:spPr>
      </p:pic>
      <p:pic>
        <p:nvPicPr>
          <p:cNvPr id="9" name="Picture 8">
            <a:extLst>
              <a:ext uri="{FF2B5EF4-FFF2-40B4-BE49-F238E27FC236}">
                <a16:creationId xmlns:a16="http://schemas.microsoft.com/office/drawing/2014/main" id="{F79FE162-1212-4535-6FB1-4B6AAFE52A00}"/>
              </a:ext>
            </a:extLst>
          </p:cNvPr>
          <p:cNvPicPr>
            <a:picLocks noChangeAspect="1"/>
          </p:cNvPicPr>
          <p:nvPr/>
        </p:nvPicPr>
        <p:blipFill>
          <a:blip r:embed="rId4"/>
          <a:stretch>
            <a:fillRect/>
          </a:stretch>
        </p:blipFill>
        <p:spPr>
          <a:xfrm>
            <a:off x="5822576" y="1875452"/>
            <a:ext cx="5822028" cy="4161007"/>
          </a:xfrm>
          <a:prstGeom prst="rect">
            <a:avLst/>
          </a:prstGeom>
          <a:ln>
            <a:solidFill>
              <a:schemeClr val="tx1"/>
            </a:solidFill>
          </a:ln>
        </p:spPr>
      </p:pic>
    </p:spTree>
    <p:extLst>
      <p:ext uri="{BB962C8B-B14F-4D97-AF65-F5344CB8AC3E}">
        <p14:creationId xmlns:p14="http://schemas.microsoft.com/office/powerpoint/2010/main" val="7506841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A6DF86-D3DC-58BD-F6DE-733D8133B2EE}"/>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3C131E99-C29C-6956-E512-B0B6D03C018F}"/>
              </a:ext>
            </a:extLst>
          </p:cNvPr>
          <p:cNvSpPr/>
          <p:nvPr/>
        </p:nvSpPr>
        <p:spPr>
          <a:xfrm>
            <a:off x="-1" y="-53980"/>
            <a:ext cx="12192000" cy="83739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solidFill>
                  <a:srgbClr val="FFFF00"/>
                </a:solidFill>
                <a:latin typeface="Times New Roman" panose="02020603050405020304" pitchFamily="18" charset="0"/>
                <a:cs typeface="Times New Roman" panose="02020603050405020304" pitchFamily="18" charset="0"/>
              </a:rPr>
              <a:t>                           Department of CSE-AI &amp; ML (CSM)</a:t>
            </a:r>
          </a:p>
          <a:p>
            <a:pPr algn="ctr"/>
            <a:endParaRPr lang="en-IN" dirty="0"/>
          </a:p>
        </p:txBody>
      </p:sp>
      <p:sp>
        <p:nvSpPr>
          <p:cNvPr id="5" name="Rectangle 4">
            <a:extLst>
              <a:ext uri="{FF2B5EF4-FFF2-40B4-BE49-F238E27FC236}">
                <a16:creationId xmlns:a16="http://schemas.microsoft.com/office/drawing/2014/main" id="{0F9F92FF-62E3-90C4-2D7A-F2AF13E8DB85}"/>
              </a:ext>
            </a:extLst>
          </p:cNvPr>
          <p:cNvSpPr/>
          <p:nvPr/>
        </p:nvSpPr>
        <p:spPr>
          <a:xfrm>
            <a:off x="0" y="6464710"/>
            <a:ext cx="12192000" cy="39328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58E81CE9-3CF8-8EAE-B4D0-62F9317D6B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11" y="-38004"/>
            <a:ext cx="3229896" cy="750273"/>
          </a:xfrm>
          <a:prstGeom prst="rect">
            <a:avLst/>
          </a:prstGeom>
          <a:noFill/>
          <a:extLst>
            <a:ext uri="{909E8E84-426E-40DD-AFC4-6F175D3DCCD1}">
              <a14:hiddenFill xmlns:a14="http://schemas.microsoft.com/office/drawing/2010/main">
                <a:solidFill>
                  <a:srgbClr val="FFFFFF"/>
                </a:solidFill>
              </a14:hiddenFill>
            </a:ext>
          </a:extLst>
        </p:spPr>
      </p:pic>
      <p:sp>
        <p:nvSpPr>
          <p:cNvPr id="11" name="Date Placeholder 10">
            <a:extLst>
              <a:ext uri="{FF2B5EF4-FFF2-40B4-BE49-F238E27FC236}">
                <a16:creationId xmlns:a16="http://schemas.microsoft.com/office/drawing/2014/main" id="{27E9B177-67EF-6301-60D8-14F54A7375C4}"/>
              </a:ext>
            </a:extLst>
          </p:cNvPr>
          <p:cNvSpPr>
            <a:spLocks noGrp="1"/>
          </p:cNvSpPr>
          <p:nvPr>
            <p:ph type="dt" sz="half" idx="10"/>
          </p:nvPr>
        </p:nvSpPr>
        <p:spPr>
          <a:xfrm>
            <a:off x="0" y="6460922"/>
            <a:ext cx="997974" cy="365125"/>
          </a:xfrm>
        </p:spPr>
        <p:txBody>
          <a:bodyPr/>
          <a:lstStyle/>
          <a:p>
            <a:fld id="{E60D7E71-BA44-46DD-9382-D2032C4A3F28}" type="datetime1">
              <a:rPr lang="en-IN" smtClean="0">
                <a:solidFill>
                  <a:srgbClr val="FF33CC"/>
                </a:solidFill>
              </a:rPr>
              <a:t>19-04-2025</a:t>
            </a:fld>
            <a:endParaRPr lang="en-IN" dirty="0">
              <a:solidFill>
                <a:srgbClr val="FF33CC"/>
              </a:solidFill>
            </a:endParaRPr>
          </a:p>
        </p:txBody>
      </p:sp>
      <p:sp>
        <p:nvSpPr>
          <p:cNvPr id="12" name="Footer Placeholder 11">
            <a:extLst>
              <a:ext uri="{FF2B5EF4-FFF2-40B4-BE49-F238E27FC236}">
                <a16:creationId xmlns:a16="http://schemas.microsoft.com/office/drawing/2014/main" id="{52BEEECE-6751-4198-B296-24BE311DF73F}"/>
              </a:ext>
            </a:extLst>
          </p:cNvPr>
          <p:cNvSpPr>
            <a:spLocks noGrp="1"/>
          </p:cNvSpPr>
          <p:nvPr>
            <p:ph type="ftr" sz="quarter" idx="11"/>
          </p:nvPr>
        </p:nvSpPr>
        <p:spPr>
          <a:xfrm>
            <a:off x="3999271" y="6473622"/>
            <a:ext cx="4114800" cy="365125"/>
          </a:xfrm>
        </p:spPr>
        <p:txBody>
          <a:bodyPr/>
          <a:lstStyle/>
          <a:p>
            <a:r>
              <a:rPr lang="en-IN" dirty="0">
                <a:solidFill>
                  <a:srgbClr val="FF33CC"/>
                </a:solidFill>
              </a:rPr>
              <a:t>VVIT @ Dept. CSM</a:t>
            </a:r>
          </a:p>
        </p:txBody>
      </p:sp>
      <p:sp>
        <p:nvSpPr>
          <p:cNvPr id="13" name="Slide Number Placeholder 12">
            <a:extLst>
              <a:ext uri="{FF2B5EF4-FFF2-40B4-BE49-F238E27FC236}">
                <a16:creationId xmlns:a16="http://schemas.microsoft.com/office/drawing/2014/main" id="{4F85BB9F-002E-16E7-93A9-131AA0008C0E}"/>
              </a:ext>
            </a:extLst>
          </p:cNvPr>
          <p:cNvSpPr>
            <a:spLocks noGrp="1"/>
          </p:cNvSpPr>
          <p:nvPr>
            <p:ph type="sldNum" sz="quarter" idx="12"/>
          </p:nvPr>
        </p:nvSpPr>
        <p:spPr>
          <a:xfrm>
            <a:off x="11488994" y="6478792"/>
            <a:ext cx="614516" cy="347256"/>
          </a:xfrm>
        </p:spPr>
        <p:txBody>
          <a:bodyPr/>
          <a:lstStyle/>
          <a:p>
            <a:fld id="{0F06A4E2-163B-4ABA-8562-AD05AC3F17C5}" type="slidenum">
              <a:rPr lang="en-IN" smtClean="0">
                <a:solidFill>
                  <a:srgbClr val="FF33CC"/>
                </a:solidFill>
              </a:rPr>
              <a:t>16</a:t>
            </a:fld>
            <a:endParaRPr lang="en-IN" dirty="0">
              <a:solidFill>
                <a:srgbClr val="FF33CC"/>
              </a:solidFill>
            </a:endParaRPr>
          </a:p>
        </p:txBody>
      </p:sp>
      <p:sp>
        <p:nvSpPr>
          <p:cNvPr id="15" name="TextBox 14">
            <a:extLst>
              <a:ext uri="{FF2B5EF4-FFF2-40B4-BE49-F238E27FC236}">
                <a16:creationId xmlns:a16="http://schemas.microsoft.com/office/drawing/2014/main" id="{E97FC548-D132-557D-92AC-DB82ACA2055E}"/>
              </a:ext>
            </a:extLst>
          </p:cNvPr>
          <p:cNvSpPr txBox="1"/>
          <p:nvPr/>
        </p:nvSpPr>
        <p:spPr>
          <a:xfrm flipH="1">
            <a:off x="348110" y="889693"/>
            <a:ext cx="11418066" cy="769441"/>
          </a:xfrm>
          <a:prstGeom prst="rect">
            <a:avLst/>
          </a:prstGeom>
          <a:noFill/>
        </p:spPr>
        <p:txBody>
          <a:bodyPr wrap="square" rtlCol="0">
            <a:spAutoFit/>
          </a:bodyPr>
          <a:lstStyle/>
          <a:p>
            <a:pPr marL="342900" indent="-342900">
              <a:buFont typeface="Wingdings" panose="05000000000000000000" pitchFamily="2" charset="2"/>
              <a:buChar char="v"/>
            </a:pPr>
            <a:r>
              <a:rPr lang="en-IN" sz="2400" b="1" dirty="0"/>
              <a:t>Startup Ideas Module:</a:t>
            </a:r>
            <a:r>
              <a:rPr lang="en-US" sz="2000" dirty="0"/>
              <a:t>Displays curated startup ideas with industry context, enables user idea submission and feedback, and integrates startup news feeds via the News API.</a:t>
            </a:r>
            <a:endParaRPr lang="en-IN" sz="2000" dirty="0"/>
          </a:p>
        </p:txBody>
      </p:sp>
      <p:sp>
        <p:nvSpPr>
          <p:cNvPr id="2" name="TextBox 1">
            <a:extLst>
              <a:ext uri="{FF2B5EF4-FFF2-40B4-BE49-F238E27FC236}">
                <a16:creationId xmlns:a16="http://schemas.microsoft.com/office/drawing/2014/main" id="{E845F714-DBA9-E726-2C6C-CABFEE7967B0}"/>
              </a:ext>
            </a:extLst>
          </p:cNvPr>
          <p:cNvSpPr txBox="1"/>
          <p:nvPr/>
        </p:nvSpPr>
        <p:spPr>
          <a:xfrm>
            <a:off x="9019387" y="117032"/>
            <a:ext cx="3108702" cy="646331"/>
          </a:xfrm>
          <a:prstGeom prst="rect">
            <a:avLst/>
          </a:prstGeom>
          <a:noFill/>
        </p:spPr>
        <p:txBody>
          <a:bodyPr wrap="square" rtlCol="0">
            <a:spAutoFit/>
          </a:bodyPr>
          <a:lstStyle/>
          <a:p>
            <a:r>
              <a:rPr lang="en-IN" sz="1200" dirty="0">
                <a:solidFill>
                  <a:srgbClr val="FFFF00"/>
                </a:solidFill>
                <a:latin typeface="Times New Roman" panose="02020603050405020304" pitchFamily="18" charset="0"/>
                <a:cs typeface="Times New Roman" panose="02020603050405020304" pitchFamily="18" charset="0"/>
              </a:rPr>
              <a:t>Team:BATCH06</a:t>
            </a:r>
          </a:p>
          <a:p>
            <a:r>
              <a:rPr lang="en-IN" sz="1200" dirty="0">
                <a:solidFill>
                  <a:srgbClr val="FFFF00"/>
                </a:solidFill>
                <a:latin typeface="Times New Roman" panose="02020603050405020304" pitchFamily="18" charset="0"/>
                <a:cs typeface="Times New Roman" panose="02020603050405020304" pitchFamily="18" charset="0"/>
              </a:rPr>
              <a:t>21BQ1A4243,                         21BQ1A4213,</a:t>
            </a:r>
          </a:p>
          <a:p>
            <a:r>
              <a:rPr lang="en-IN" sz="1200" dirty="0">
                <a:solidFill>
                  <a:srgbClr val="FFFF00"/>
                </a:solidFill>
                <a:latin typeface="Times New Roman" panose="02020603050405020304" pitchFamily="18" charset="0"/>
                <a:cs typeface="Times New Roman" panose="02020603050405020304" pitchFamily="18" charset="0"/>
              </a:rPr>
              <a:t>21BQ1A4220,                          21BQ1A4254</a:t>
            </a:r>
            <a:endParaRPr lang="en-IN" dirty="0"/>
          </a:p>
        </p:txBody>
      </p:sp>
      <p:pic>
        <p:nvPicPr>
          <p:cNvPr id="3" name="Picture 2">
            <a:extLst>
              <a:ext uri="{FF2B5EF4-FFF2-40B4-BE49-F238E27FC236}">
                <a16:creationId xmlns:a16="http://schemas.microsoft.com/office/drawing/2014/main" id="{789E56A3-DE11-2A0D-42FD-65D69F3498D7}"/>
              </a:ext>
            </a:extLst>
          </p:cNvPr>
          <p:cNvPicPr>
            <a:picLocks noChangeAspect="1"/>
          </p:cNvPicPr>
          <p:nvPr/>
        </p:nvPicPr>
        <p:blipFill>
          <a:blip r:embed="rId3"/>
          <a:stretch>
            <a:fillRect/>
          </a:stretch>
        </p:blipFill>
        <p:spPr>
          <a:xfrm>
            <a:off x="997975" y="2090057"/>
            <a:ext cx="4964286" cy="3423999"/>
          </a:xfrm>
          <a:prstGeom prst="rect">
            <a:avLst/>
          </a:prstGeom>
          <a:ln>
            <a:solidFill>
              <a:schemeClr val="tx1"/>
            </a:solidFill>
          </a:ln>
        </p:spPr>
      </p:pic>
      <p:pic>
        <p:nvPicPr>
          <p:cNvPr id="6" name="Picture 5">
            <a:extLst>
              <a:ext uri="{FF2B5EF4-FFF2-40B4-BE49-F238E27FC236}">
                <a16:creationId xmlns:a16="http://schemas.microsoft.com/office/drawing/2014/main" id="{FAB75689-B0A2-AD75-240E-7B78EBABF5D0}"/>
              </a:ext>
            </a:extLst>
          </p:cNvPr>
          <p:cNvPicPr>
            <a:picLocks noChangeAspect="1"/>
          </p:cNvPicPr>
          <p:nvPr/>
        </p:nvPicPr>
        <p:blipFill>
          <a:blip r:embed="rId4"/>
          <a:stretch>
            <a:fillRect/>
          </a:stretch>
        </p:blipFill>
        <p:spPr>
          <a:xfrm>
            <a:off x="6531429" y="2090057"/>
            <a:ext cx="4376057" cy="3478882"/>
          </a:xfrm>
          <a:prstGeom prst="rect">
            <a:avLst/>
          </a:prstGeom>
          <a:ln>
            <a:solidFill>
              <a:schemeClr val="tx1"/>
            </a:solidFill>
          </a:ln>
        </p:spPr>
      </p:pic>
    </p:spTree>
    <p:extLst>
      <p:ext uri="{BB962C8B-B14F-4D97-AF65-F5344CB8AC3E}">
        <p14:creationId xmlns:p14="http://schemas.microsoft.com/office/powerpoint/2010/main" val="161591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636ED3-9B45-D5A5-A7CC-B3B71A239B31}"/>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CC5E6570-55F4-D109-F1DA-E3CC5C179CA3}"/>
              </a:ext>
            </a:extLst>
          </p:cNvPr>
          <p:cNvSpPr/>
          <p:nvPr/>
        </p:nvSpPr>
        <p:spPr>
          <a:xfrm>
            <a:off x="-1" y="-53980"/>
            <a:ext cx="12192000" cy="83739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solidFill>
                  <a:srgbClr val="FFFF00"/>
                </a:solidFill>
                <a:latin typeface="Times New Roman" panose="02020603050405020304" pitchFamily="18" charset="0"/>
                <a:cs typeface="Times New Roman" panose="02020603050405020304" pitchFamily="18" charset="0"/>
              </a:rPr>
              <a:t>                           Department of CSE-AI &amp; ML (CSM)</a:t>
            </a:r>
          </a:p>
          <a:p>
            <a:pPr algn="ctr"/>
            <a:endParaRPr lang="en-IN" dirty="0"/>
          </a:p>
        </p:txBody>
      </p:sp>
      <p:sp>
        <p:nvSpPr>
          <p:cNvPr id="5" name="Rectangle 4">
            <a:extLst>
              <a:ext uri="{FF2B5EF4-FFF2-40B4-BE49-F238E27FC236}">
                <a16:creationId xmlns:a16="http://schemas.microsoft.com/office/drawing/2014/main" id="{511E1A99-248A-7902-9485-CF0F3F77C73C}"/>
              </a:ext>
            </a:extLst>
          </p:cNvPr>
          <p:cNvSpPr/>
          <p:nvPr/>
        </p:nvSpPr>
        <p:spPr>
          <a:xfrm>
            <a:off x="0" y="6464710"/>
            <a:ext cx="12192000" cy="39328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A03FA6BD-8675-2D9A-D962-F88874ED96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11" y="-38004"/>
            <a:ext cx="3229896" cy="750273"/>
          </a:xfrm>
          <a:prstGeom prst="rect">
            <a:avLst/>
          </a:prstGeom>
          <a:noFill/>
          <a:extLst>
            <a:ext uri="{909E8E84-426E-40DD-AFC4-6F175D3DCCD1}">
              <a14:hiddenFill xmlns:a14="http://schemas.microsoft.com/office/drawing/2010/main">
                <a:solidFill>
                  <a:srgbClr val="FFFFFF"/>
                </a:solidFill>
              </a14:hiddenFill>
            </a:ext>
          </a:extLst>
        </p:spPr>
      </p:pic>
      <p:sp>
        <p:nvSpPr>
          <p:cNvPr id="11" name="Date Placeholder 10">
            <a:extLst>
              <a:ext uri="{FF2B5EF4-FFF2-40B4-BE49-F238E27FC236}">
                <a16:creationId xmlns:a16="http://schemas.microsoft.com/office/drawing/2014/main" id="{F659F45F-D827-A16F-D7A6-78B7B4142723}"/>
              </a:ext>
            </a:extLst>
          </p:cNvPr>
          <p:cNvSpPr>
            <a:spLocks noGrp="1"/>
          </p:cNvSpPr>
          <p:nvPr>
            <p:ph type="dt" sz="half" idx="10"/>
          </p:nvPr>
        </p:nvSpPr>
        <p:spPr>
          <a:xfrm>
            <a:off x="0" y="6460922"/>
            <a:ext cx="997974" cy="365125"/>
          </a:xfrm>
        </p:spPr>
        <p:txBody>
          <a:bodyPr/>
          <a:lstStyle/>
          <a:p>
            <a:fld id="{E60D7E71-BA44-46DD-9382-D2032C4A3F28}" type="datetime1">
              <a:rPr lang="en-IN" smtClean="0">
                <a:solidFill>
                  <a:srgbClr val="FF33CC"/>
                </a:solidFill>
              </a:rPr>
              <a:t>19-04-2025</a:t>
            </a:fld>
            <a:endParaRPr lang="en-IN" dirty="0">
              <a:solidFill>
                <a:srgbClr val="FF33CC"/>
              </a:solidFill>
            </a:endParaRPr>
          </a:p>
        </p:txBody>
      </p:sp>
      <p:sp>
        <p:nvSpPr>
          <p:cNvPr id="12" name="Footer Placeholder 11">
            <a:extLst>
              <a:ext uri="{FF2B5EF4-FFF2-40B4-BE49-F238E27FC236}">
                <a16:creationId xmlns:a16="http://schemas.microsoft.com/office/drawing/2014/main" id="{4742C53E-DDF4-77EB-06E4-5024E7AAF8B4}"/>
              </a:ext>
            </a:extLst>
          </p:cNvPr>
          <p:cNvSpPr>
            <a:spLocks noGrp="1"/>
          </p:cNvSpPr>
          <p:nvPr>
            <p:ph type="ftr" sz="quarter" idx="11"/>
          </p:nvPr>
        </p:nvSpPr>
        <p:spPr>
          <a:xfrm>
            <a:off x="3999271" y="6473622"/>
            <a:ext cx="4114800" cy="365125"/>
          </a:xfrm>
        </p:spPr>
        <p:txBody>
          <a:bodyPr/>
          <a:lstStyle/>
          <a:p>
            <a:r>
              <a:rPr lang="en-IN" dirty="0">
                <a:solidFill>
                  <a:srgbClr val="FF33CC"/>
                </a:solidFill>
              </a:rPr>
              <a:t>VVIT @ Dept. CSM</a:t>
            </a:r>
          </a:p>
        </p:txBody>
      </p:sp>
      <p:sp>
        <p:nvSpPr>
          <p:cNvPr id="13" name="Slide Number Placeholder 12">
            <a:extLst>
              <a:ext uri="{FF2B5EF4-FFF2-40B4-BE49-F238E27FC236}">
                <a16:creationId xmlns:a16="http://schemas.microsoft.com/office/drawing/2014/main" id="{7A2F7E7C-7935-A20E-72B7-04DEB9FF8494}"/>
              </a:ext>
            </a:extLst>
          </p:cNvPr>
          <p:cNvSpPr>
            <a:spLocks noGrp="1"/>
          </p:cNvSpPr>
          <p:nvPr>
            <p:ph type="sldNum" sz="quarter" idx="12"/>
          </p:nvPr>
        </p:nvSpPr>
        <p:spPr>
          <a:xfrm>
            <a:off x="11488994" y="6478792"/>
            <a:ext cx="614516" cy="347256"/>
          </a:xfrm>
        </p:spPr>
        <p:txBody>
          <a:bodyPr/>
          <a:lstStyle/>
          <a:p>
            <a:fld id="{0F06A4E2-163B-4ABA-8562-AD05AC3F17C5}" type="slidenum">
              <a:rPr lang="en-IN" smtClean="0">
                <a:solidFill>
                  <a:srgbClr val="FF33CC"/>
                </a:solidFill>
              </a:rPr>
              <a:t>17</a:t>
            </a:fld>
            <a:endParaRPr lang="en-IN" dirty="0">
              <a:solidFill>
                <a:srgbClr val="FF33CC"/>
              </a:solidFill>
            </a:endParaRPr>
          </a:p>
        </p:txBody>
      </p:sp>
      <p:sp>
        <p:nvSpPr>
          <p:cNvPr id="15" name="TextBox 14">
            <a:extLst>
              <a:ext uri="{FF2B5EF4-FFF2-40B4-BE49-F238E27FC236}">
                <a16:creationId xmlns:a16="http://schemas.microsoft.com/office/drawing/2014/main" id="{5AFA9D21-2645-6495-8347-556ACBD06B0B}"/>
              </a:ext>
            </a:extLst>
          </p:cNvPr>
          <p:cNvSpPr txBox="1"/>
          <p:nvPr/>
        </p:nvSpPr>
        <p:spPr>
          <a:xfrm flipH="1">
            <a:off x="348110" y="889693"/>
            <a:ext cx="11418066" cy="769441"/>
          </a:xfrm>
          <a:prstGeom prst="rect">
            <a:avLst/>
          </a:prstGeom>
          <a:noFill/>
        </p:spPr>
        <p:txBody>
          <a:bodyPr wrap="square" rtlCol="0">
            <a:spAutoFit/>
          </a:bodyPr>
          <a:lstStyle/>
          <a:p>
            <a:pPr marL="342900" indent="-342900">
              <a:buFont typeface="Wingdings" panose="05000000000000000000" pitchFamily="2" charset="2"/>
              <a:buChar char="v"/>
            </a:pPr>
            <a:r>
              <a:rPr lang="en-IN" sz="2400" b="1" dirty="0"/>
              <a:t>Course Recommender (Learn Page):</a:t>
            </a:r>
            <a:r>
              <a:rPr lang="en-IN" sz="2400" dirty="0"/>
              <a:t> </a:t>
            </a:r>
            <a:r>
              <a:rPr lang="en-US" sz="2000" dirty="0"/>
              <a:t>Uses Hugging Face semantic search to recommend relevant online courses, showing ratings, difficulty levels, durations, and access links.</a:t>
            </a:r>
            <a:endParaRPr lang="en-IN" sz="2000" dirty="0"/>
          </a:p>
        </p:txBody>
      </p:sp>
      <p:sp>
        <p:nvSpPr>
          <p:cNvPr id="2" name="TextBox 1">
            <a:extLst>
              <a:ext uri="{FF2B5EF4-FFF2-40B4-BE49-F238E27FC236}">
                <a16:creationId xmlns:a16="http://schemas.microsoft.com/office/drawing/2014/main" id="{E3B74CCB-FA24-F7AD-08E9-0A83373C9A2A}"/>
              </a:ext>
            </a:extLst>
          </p:cNvPr>
          <p:cNvSpPr txBox="1"/>
          <p:nvPr/>
        </p:nvSpPr>
        <p:spPr>
          <a:xfrm>
            <a:off x="9019387" y="117032"/>
            <a:ext cx="3108702" cy="646331"/>
          </a:xfrm>
          <a:prstGeom prst="rect">
            <a:avLst/>
          </a:prstGeom>
          <a:noFill/>
        </p:spPr>
        <p:txBody>
          <a:bodyPr wrap="square" rtlCol="0">
            <a:spAutoFit/>
          </a:bodyPr>
          <a:lstStyle/>
          <a:p>
            <a:r>
              <a:rPr lang="en-IN" sz="1200" dirty="0">
                <a:solidFill>
                  <a:srgbClr val="FFFF00"/>
                </a:solidFill>
                <a:latin typeface="Times New Roman" panose="02020603050405020304" pitchFamily="18" charset="0"/>
                <a:cs typeface="Times New Roman" panose="02020603050405020304" pitchFamily="18" charset="0"/>
              </a:rPr>
              <a:t>Team:BATCH06</a:t>
            </a:r>
          </a:p>
          <a:p>
            <a:r>
              <a:rPr lang="en-IN" sz="1200" dirty="0">
                <a:solidFill>
                  <a:srgbClr val="FFFF00"/>
                </a:solidFill>
                <a:latin typeface="Times New Roman" panose="02020603050405020304" pitchFamily="18" charset="0"/>
                <a:cs typeface="Times New Roman" panose="02020603050405020304" pitchFamily="18" charset="0"/>
              </a:rPr>
              <a:t>21BQ1A4243,                         21BQ1A4213,</a:t>
            </a:r>
          </a:p>
          <a:p>
            <a:r>
              <a:rPr lang="en-IN" sz="1200" dirty="0">
                <a:solidFill>
                  <a:srgbClr val="FFFF00"/>
                </a:solidFill>
                <a:latin typeface="Times New Roman" panose="02020603050405020304" pitchFamily="18" charset="0"/>
                <a:cs typeface="Times New Roman" panose="02020603050405020304" pitchFamily="18" charset="0"/>
              </a:rPr>
              <a:t>21BQ1A4220,                          21BQ1A4254</a:t>
            </a:r>
            <a:endParaRPr lang="en-IN" dirty="0"/>
          </a:p>
        </p:txBody>
      </p:sp>
      <p:pic>
        <p:nvPicPr>
          <p:cNvPr id="6" name="Picture 5">
            <a:extLst>
              <a:ext uri="{FF2B5EF4-FFF2-40B4-BE49-F238E27FC236}">
                <a16:creationId xmlns:a16="http://schemas.microsoft.com/office/drawing/2014/main" id="{9BF841BF-659D-0B50-A7A3-6AE489C23026}"/>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20000"/>
                    </a14:imgEffect>
                  </a14:imgLayer>
                </a14:imgProps>
              </a:ext>
            </a:extLst>
          </a:blip>
          <a:stretch>
            <a:fillRect/>
          </a:stretch>
        </p:blipFill>
        <p:spPr>
          <a:xfrm>
            <a:off x="1678859" y="2183363"/>
            <a:ext cx="6989280" cy="3334482"/>
          </a:xfrm>
          <a:prstGeom prst="rect">
            <a:avLst/>
          </a:prstGeom>
        </p:spPr>
      </p:pic>
    </p:spTree>
    <p:extLst>
      <p:ext uri="{BB962C8B-B14F-4D97-AF65-F5344CB8AC3E}">
        <p14:creationId xmlns:p14="http://schemas.microsoft.com/office/powerpoint/2010/main" val="35405340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C981DC-42C6-BD26-8814-1A0E2A73EF76}"/>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B4A9CF4E-FF04-4905-C8D8-EF9CF044241E}"/>
              </a:ext>
            </a:extLst>
          </p:cNvPr>
          <p:cNvSpPr/>
          <p:nvPr/>
        </p:nvSpPr>
        <p:spPr>
          <a:xfrm>
            <a:off x="-1" y="-53980"/>
            <a:ext cx="12192000" cy="83739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solidFill>
                  <a:srgbClr val="FFFF00"/>
                </a:solidFill>
                <a:latin typeface="Times New Roman" panose="02020603050405020304" pitchFamily="18" charset="0"/>
                <a:cs typeface="Times New Roman" panose="02020603050405020304" pitchFamily="18" charset="0"/>
              </a:rPr>
              <a:t>                           Department of CSE-AI &amp; ML (CSM)</a:t>
            </a:r>
          </a:p>
          <a:p>
            <a:pPr algn="ctr"/>
            <a:endParaRPr lang="en-IN" dirty="0"/>
          </a:p>
        </p:txBody>
      </p:sp>
      <p:sp>
        <p:nvSpPr>
          <p:cNvPr id="5" name="Rectangle 4">
            <a:extLst>
              <a:ext uri="{FF2B5EF4-FFF2-40B4-BE49-F238E27FC236}">
                <a16:creationId xmlns:a16="http://schemas.microsoft.com/office/drawing/2014/main" id="{A958A220-7407-769B-A977-55B667B03670}"/>
              </a:ext>
            </a:extLst>
          </p:cNvPr>
          <p:cNvSpPr/>
          <p:nvPr/>
        </p:nvSpPr>
        <p:spPr>
          <a:xfrm>
            <a:off x="0" y="6464710"/>
            <a:ext cx="12192000" cy="39328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D79A5A6F-C2BC-7718-D3BC-4D102D7606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11" y="-38004"/>
            <a:ext cx="3229896" cy="750273"/>
          </a:xfrm>
          <a:prstGeom prst="rect">
            <a:avLst/>
          </a:prstGeom>
          <a:noFill/>
          <a:extLst>
            <a:ext uri="{909E8E84-426E-40DD-AFC4-6F175D3DCCD1}">
              <a14:hiddenFill xmlns:a14="http://schemas.microsoft.com/office/drawing/2010/main">
                <a:solidFill>
                  <a:srgbClr val="FFFFFF"/>
                </a:solidFill>
              </a14:hiddenFill>
            </a:ext>
          </a:extLst>
        </p:spPr>
      </p:pic>
      <p:sp>
        <p:nvSpPr>
          <p:cNvPr id="11" name="Date Placeholder 10">
            <a:extLst>
              <a:ext uri="{FF2B5EF4-FFF2-40B4-BE49-F238E27FC236}">
                <a16:creationId xmlns:a16="http://schemas.microsoft.com/office/drawing/2014/main" id="{32CAC30C-CDAE-9822-03A1-073287413372}"/>
              </a:ext>
            </a:extLst>
          </p:cNvPr>
          <p:cNvSpPr>
            <a:spLocks noGrp="1"/>
          </p:cNvSpPr>
          <p:nvPr>
            <p:ph type="dt" sz="half" idx="10"/>
          </p:nvPr>
        </p:nvSpPr>
        <p:spPr>
          <a:xfrm>
            <a:off x="0" y="6460922"/>
            <a:ext cx="997974" cy="365125"/>
          </a:xfrm>
        </p:spPr>
        <p:txBody>
          <a:bodyPr/>
          <a:lstStyle/>
          <a:p>
            <a:fld id="{E60D7E71-BA44-46DD-9382-D2032C4A3F28}" type="datetime1">
              <a:rPr lang="en-IN" smtClean="0">
                <a:solidFill>
                  <a:srgbClr val="FF33CC"/>
                </a:solidFill>
              </a:rPr>
              <a:t>19-04-2025</a:t>
            </a:fld>
            <a:endParaRPr lang="en-IN" dirty="0">
              <a:solidFill>
                <a:srgbClr val="FF33CC"/>
              </a:solidFill>
            </a:endParaRPr>
          </a:p>
        </p:txBody>
      </p:sp>
      <p:sp>
        <p:nvSpPr>
          <p:cNvPr id="12" name="Footer Placeholder 11">
            <a:extLst>
              <a:ext uri="{FF2B5EF4-FFF2-40B4-BE49-F238E27FC236}">
                <a16:creationId xmlns:a16="http://schemas.microsoft.com/office/drawing/2014/main" id="{264200B5-0D04-7F1A-74CC-799C8721252F}"/>
              </a:ext>
            </a:extLst>
          </p:cNvPr>
          <p:cNvSpPr>
            <a:spLocks noGrp="1"/>
          </p:cNvSpPr>
          <p:nvPr>
            <p:ph type="ftr" sz="quarter" idx="11"/>
          </p:nvPr>
        </p:nvSpPr>
        <p:spPr>
          <a:xfrm>
            <a:off x="3999271" y="6473622"/>
            <a:ext cx="4114800" cy="365125"/>
          </a:xfrm>
        </p:spPr>
        <p:txBody>
          <a:bodyPr/>
          <a:lstStyle/>
          <a:p>
            <a:r>
              <a:rPr lang="en-IN" dirty="0">
                <a:solidFill>
                  <a:srgbClr val="FF33CC"/>
                </a:solidFill>
              </a:rPr>
              <a:t>VVIT @ Dept. CSM</a:t>
            </a:r>
          </a:p>
        </p:txBody>
      </p:sp>
      <p:sp>
        <p:nvSpPr>
          <p:cNvPr id="13" name="Slide Number Placeholder 12">
            <a:extLst>
              <a:ext uri="{FF2B5EF4-FFF2-40B4-BE49-F238E27FC236}">
                <a16:creationId xmlns:a16="http://schemas.microsoft.com/office/drawing/2014/main" id="{0266EB03-B04B-0ED3-38D2-02BB8EBE25E8}"/>
              </a:ext>
            </a:extLst>
          </p:cNvPr>
          <p:cNvSpPr>
            <a:spLocks noGrp="1"/>
          </p:cNvSpPr>
          <p:nvPr>
            <p:ph type="sldNum" sz="quarter" idx="12"/>
          </p:nvPr>
        </p:nvSpPr>
        <p:spPr>
          <a:xfrm>
            <a:off x="11488994" y="6478792"/>
            <a:ext cx="614516" cy="347256"/>
          </a:xfrm>
        </p:spPr>
        <p:txBody>
          <a:bodyPr/>
          <a:lstStyle/>
          <a:p>
            <a:fld id="{0F06A4E2-163B-4ABA-8562-AD05AC3F17C5}" type="slidenum">
              <a:rPr lang="en-IN" smtClean="0">
                <a:solidFill>
                  <a:srgbClr val="FF33CC"/>
                </a:solidFill>
              </a:rPr>
              <a:t>18</a:t>
            </a:fld>
            <a:endParaRPr lang="en-IN" dirty="0">
              <a:solidFill>
                <a:srgbClr val="FF33CC"/>
              </a:solidFill>
            </a:endParaRPr>
          </a:p>
        </p:txBody>
      </p:sp>
      <p:sp>
        <p:nvSpPr>
          <p:cNvPr id="2" name="TextBox 1">
            <a:extLst>
              <a:ext uri="{FF2B5EF4-FFF2-40B4-BE49-F238E27FC236}">
                <a16:creationId xmlns:a16="http://schemas.microsoft.com/office/drawing/2014/main" id="{F0CC0194-85C1-1122-6E59-3CBA414CDC85}"/>
              </a:ext>
            </a:extLst>
          </p:cNvPr>
          <p:cNvSpPr txBox="1"/>
          <p:nvPr/>
        </p:nvSpPr>
        <p:spPr>
          <a:xfrm>
            <a:off x="9019387" y="117032"/>
            <a:ext cx="3108702" cy="646331"/>
          </a:xfrm>
          <a:prstGeom prst="rect">
            <a:avLst/>
          </a:prstGeom>
          <a:noFill/>
        </p:spPr>
        <p:txBody>
          <a:bodyPr wrap="square" rtlCol="0">
            <a:spAutoFit/>
          </a:bodyPr>
          <a:lstStyle/>
          <a:p>
            <a:r>
              <a:rPr lang="en-IN" sz="1200" dirty="0">
                <a:solidFill>
                  <a:srgbClr val="FFFF00"/>
                </a:solidFill>
                <a:latin typeface="Times New Roman" panose="02020603050405020304" pitchFamily="18" charset="0"/>
                <a:cs typeface="Times New Roman" panose="02020603050405020304" pitchFamily="18" charset="0"/>
              </a:rPr>
              <a:t>Team:BATCH06</a:t>
            </a:r>
          </a:p>
          <a:p>
            <a:r>
              <a:rPr lang="en-IN" sz="1200" dirty="0">
                <a:solidFill>
                  <a:srgbClr val="FFFF00"/>
                </a:solidFill>
                <a:latin typeface="Times New Roman" panose="02020603050405020304" pitchFamily="18" charset="0"/>
                <a:cs typeface="Times New Roman" panose="02020603050405020304" pitchFamily="18" charset="0"/>
              </a:rPr>
              <a:t>21BQ1A4243,                         21BQ1A4213,</a:t>
            </a:r>
          </a:p>
          <a:p>
            <a:r>
              <a:rPr lang="en-IN" sz="1200" dirty="0">
                <a:solidFill>
                  <a:srgbClr val="FFFF00"/>
                </a:solidFill>
                <a:latin typeface="Times New Roman" panose="02020603050405020304" pitchFamily="18" charset="0"/>
                <a:cs typeface="Times New Roman" panose="02020603050405020304" pitchFamily="18" charset="0"/>
              </a:rPr>
              <a:t>21BQ1A4220,                          21BQ1A4254</a:t>
            </a:r>
            <a:endParaRPr lang="en-IN" dirty="0"/>
          </a:p>
        </p:txBody>
      </p:sp>
      <p:sp>
        <p:nvSpPr>
          <p:cNvPr id="3" name="TextBox 2">
            <a:extLst>
              <a:ext uri="{FF2B5EF4-FFF2-40B4-BE49-F238E27FC236}">
                <a16:creationId xmlns:a16="http://schemas.microsoft.com/office/drawing/2014/main" id="{2BDDE37B-65FC-213E-847D-A70C61AFB695}"/>
              </a:ext>
            </a:extLst>
          </p:cNvPr>
          <p:cNvSpPr txBox="1"/>
          <p:nvPr/>
        </p:nvSpPr>
        <p:spPr>
          <a:xfrm flipH="1">
            <a:off x="348110" y="889693"/>
            <a:ext cx="11418066" cy="769441"/>
          </a:xfrm>
          <a:prstGeom prst="rect">
            <a:avLst/>
          </a:prstGeom>
          <a:noFill/>
        </p:spPr>
        <p:txBody>
          <a:bodyPr wrap="square" rtlCol="0">
            <a:spAutoFit/>
          </a:bodyPr>
          <a:lstStyle/>
          <a:p>
            <a:pPr marL="342900" indent="-342900">
              <a:buFont typeface="Wingdings" panose="05000000000000000000" pitchFamily="2" charset="2"/>
              <a:buChar char="v"/>
            </a:pPr>
            <a:r>
              <a:rPr lang="en-IN" sz="2400" b="1" dirty="0"/>
              <a:t>User Profile and Blogs:</a:t>
            </a:r>
            <a:r>
              <a:rPr lang="en-US" sz="2400" b="1" dirty="0"/>
              <a:t> </a:t>
            </a:r>
            <a:r>
              <a:rPr lang="en-US" sz="2000" dirty="0"/>
              <a:t>Let's users build public profiles, showcase achievements and skills, publish blogs, and read insights and experiences shared by others.</a:t>
            </a:r>
            <a:endParaRPr lang="en-IN" sz="2000" dirty="0"/>
          </a:p>
        </p:txBody>
      </p:sp>
      <p:pic>
        <p:nvPicPr>
          <p:cNvPr id="6" name="Picture 5">
            <a:extLst>
              <a:ext uri="{FF2B5EF4-FFF2-40B4-BE49-F238E27FC236}">
                <a16:creationId xmlns:a16="http://schemas.microsoft.com/office/drawing/2014/main" id="{93517811-73FE-6D37-74F0-235D7CD8B25C}"/>
              </a:ext>
            </a:extLst>
          </p:cNvPr>
          <p:cNvPicPr>
            <a:picLocks noChangeAspect="1"/>
          </p:cNvPicPr>
          <p:nvPr/>
        </p:nvPicPr>
        <p:blipFill>
          <a:blip r:embed="rId3"/>
          <a:stretch>
            <a:fillRect/>
          </a:stretch>
        </p:blipFill>
        <p:spPr>
          <a:xfrm>
            <a:off x="348110" y="2052735"/>
            <a:ext cx="5747890" cy="3461322"/>
          </a:xfrm>
          <a:prstGeom prst="rect">
            <a:avLst/>
          </a:prstGeom>
          <a:ln>
            <a:solidFill>
              <a:schemeClr val="tx1"/>
            </a:solidFill>
          </a:ln>
        </p:spPr>
      </p:pic>
      <p:pic>
        <p:nvPicPr>
          <p:cNvPr id="9" name="Picture 8">
            <a:extLst>
              <a:ext uri="{FF2B5EF4-FFF2-40B4-BE49-F238E27FC236}">
                <a16:creationId xmlns:a16="http://schemas.microsoft.com/office/drawing/2014/main" id="{16EA394C-1BEF-9ECA-BC85-8AF99F1F5EFC}"/>
              </a:ext>
            </a:extLst>
          </p:cNvPr>
          <p:cNvPicPr>
            <a:picLocks noChangeAspect="1"/>
          </p:cNvPicPr>
          <p:nvPr/>
        </p:nvPicPr>
        <p:blipFill>
          <a:blip r:embed="rId4"/>
          <a:stretch>
            <a:fillRect/>
          </a:stretch>
        </p:blipFill>
        <p:spPr>
          <a:xfrm>
            <a:off x="6184489" y="1931437"/>
            <a:ext cx="5943600" cy="3657557"/>
          </a:xfrm>
          <a:prstGeom prst="rect">
            <a:avLst/>
          </a:prstGeom>
          <a:ln>
            <a:solidFill>
              <a:schemeClr val="tx1"/>
            </a:solidFill>
          </a:ln>
        </p:spPr>
      </p:pic>
    </p:spTree>
    <p:extLst>
      <p:ext uri="{BB962C8B-B14F-4D97-AF65-F5344CB8AC3E}">
        <p14:creationId xmlns:p14="http://schemas.microsoft.com/office/powerpoint/2010/main" val="42753908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420CC7-F7B4-0AB6-9902-58E0C7E773B5}"/>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ED5297B6-D8C1-9235-5534-99F0FDB1C49B}"/>
              </a:ext>
            </a:extLst>
          </p:cNvPr>
          <p:cNvSpPr/>
          <p:nvPr/>
        </p:nvSpPr>
        <p:spPr>
          <a:xfrm>
            <a:off x="-1" y="-53980"/>
            <a:ext cx="12192000" cy="83739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solidFill>
                  <a:srgbClr val="FFFF00"/>
                </a:solidFill>
                <a:latin typeface="Times New Roman" panose="02020603050405020304" pitchFamily="18" charset="0"/>
                <a:cs typeface="Times New Roman" panose="02020603050405020304" pitchFamily="18" charset="0"/>
              </a:rPr>
              <a:t>                           Department of CSE-AI &amp; ML (CSM)</a:t>
            </a:r>
          </a:p>
          <a:p>
            <a:pPr algn="ctr"/>
            <a:endParaRPr lang="en-IN" dirty="0"/>
          </a:p>
        </p:txBody>
      </p:sp>
      <p:sp>
        <p:nvSpPr>
          <p:cNvPr id="5" name="Rectangle 4">
            <a:extLst>
              <a:ext uri="{FF2B5EF4-FFF2-40B4-BE49-F238E27FC236}">
                <a16:creationId xmlns:a16="http://schemas.microsoft.com/office/drawing/2014/main" id="{04467613-E67A-24F8-9575-98214A84943B}"/>
              </a:ext>
            </a:extLst>
          </p:cNvPr>
          <p:cNvSpPr/>
          <p:nvPr/>
        </p:nvSpPr>
        <p:spPr>
          <a:xfrm>
            <a:off x="0" y="6464710"/>
            <a:ext cx="12192000" cy="39328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9192A42F-2E5C-B112-98D0-3A335A6808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11" y="-38004"/>
            <a:ext cx="3229896" cy="750273"/>
          </a:xfrm>
          <a:prstGeom prst="rect">
            <a:avLst/>
          </a:prstGeom>
          <a:noFill/>
          <a:extLst>
            <a:ext uri="{909E8E84-426E-40DD-AFC4-6F175D3DCCD1}">
              <a14:hiddenFill xmlns:a14="http://schemas.microsoft.com/office/drawing/2010/main">
                <a:solidFill>
                  <a:srgbClr val="FFFFFF"/>
                </a:solidFill>
              </a14:hiddenFill>
            </a:ext>
          </a:extLst>
        </p:spPr>
      </p:pic>
      <p:sp>
        <p:nvSpPr>
          <p:cNvPr id="11" name="Date Placeholder 10">
            <a:extLst>
              <a:ext uri="{FF2B5EF4-FFF2-40B4-BE49-F238E27FC236}">
                <a16:creationId xmlns:a16="http://schemas.microsoft.com/office/drawing/2014/main" id="{A6A661A7-D5FE-1F28-8555-551291EE5FB7}"/>
              </a:ext>
            </a:extLst>
          </p:cNvPr>
          <p:cNvSpPr>
            <a:spLocks noGrp="1"/>
          </p:cNvSpPr>
          <p:nvPr>
            <p:ph type="dt" sz="half" idx="10"/>
          </p:nvPr>
        </p:nvSpPr>
        <p:spPr>
          <a:xfrm>
            <a:off x="0" y="6460922"/>
            <a:ext cx="997974" cy="365125"/>
          </a:xfrm>
        </p:spPr>
        <p:txBody>
          <a:bodyPr/>
          <a:lstStyle/>
          <a:p>
            <a:fld id="{E60D7E71-BA44-46DD-9382-D2032C4A3F28}" type="datetime1">
              <a:rPr lang="en-IN" smtClean="0">
                <a:solidFill>
                  <a:srgbClr val="FF33CC"/>
                </a:solidFill>
              </a:rPr>
              <a:t>19-04-2025</a:t>
            </a:fld>
            <a:endParaRPr lang="en-IN" dirty="0">
              <a:solidFill>
                <a:srgbClr val="FF33CC"/>
              </a:solidFill>
            </a:endParaRPr>
          </a:p>
        </p:txBody>
      </p:sp>
      <p:sp>
        <p:nvSpPr>
          <p:cNvPr id="12" name="Footer Placeholder 11">
            <a:extLst>
              <a:ext uri="{FF2B5EF4-FFF2-40B4-BE49-F238E27FC236}">
                <a16:creationId xmlns:a16="http://schemas.microsoft.com/office/drawing/2014/main" id="{B98C9272-79B5-3F95-64F2-A5406627ED6F}"/>
              </a:ext>
            </a:extLst>
          </p:cNvPr>
          <p:cNvSpPr>
            <a:spLocks noGrp="1"/>
          </p:cNvSpPr>
          <p:nvPr>
            <p:ph type="ftr" sz="quarter" idx="11"/>
          </p:nvPr>
        </p:nvSpPr>
        <p:spPr>
          <a:xfrm>
            <a:off x="3999271" y="6473622"/>
            <a:ext cx="4114800" cy="365125"/>
          </a:xfrm>
        </p:spPr>
        <p:txBody>
          <a:bodyPr/>
          <a:lstStyle/>
          <a:p>
            <a:r>
              <a:rPr lang="en-IN" dirty="0">
                <a:solidFill>
                  <a:srgbClr val="FF33CC"/>
                </a:solidFill>
              </a:rPr>
              <a:t>VVIT @ Dept. CSM</a:t>
            </a:r>
          </a:p>
        </p:txBody>
      </p:sp>
      <p:sp>
        <p:nvSpPr>
          <p:cNvPr id="13" name="Slide Number Placeholder 12">
            <a:extLst>
              <a:ext uri="{FF2B5EF4-FFF2-40B4-BE49-F238E27FC236}">
                <a16:creationId xmlns:a16="http://schemas.microsoft.com/office/drawing/2014/main" id="{88860273-9BF6-9AAB-F872-FEC93351B7A4}"/>
              </a:ext>
            </a:extLst>
          </p:cNvPr>
          <p:cNvSpPr>
            <a:spLocks noGrp="1"/>
          </p:cNvSpPr>
          <p:nvPr>
            <p:ph type="sldNum" sz="quarter" idx="12"/>
          </p:nvPr>
        </p:nvSpPr>
        <p:spPr>
          <a:xfrm>
            <a:off x="11488994" y="6478792"/>
            <a:ext cx="614516" cy="347256"/>
          </a:xfrm>
        </p:spPr>
        <p:txBody>
          <a:bodyPr/>
          <a:lstStyle/>
          <a:p>
            <a:fld id="{0F06A4E2-163B-4ABA-8562-AD05AC3F17C5}" type="slidenum">
              <a:rPr lang="en-IN" smtClean="0">
                <a:solidFill>
                  <a:srgbClr val="FF33CC"/>
                </a:solidFill>
              </a:rPr>
              <a:t>19</a:t>
            </a:fld>
            <a:endParaRPr lang="en-IN" dirty="0">
              <a:solidFill>
                <a:srgbClr val="FF33CC"/>
              </a:solidFill>
            </a:endParaRPr>
          </a:p>
        </p:txBody>
      </p:sp>
      <p:sp>
        <p:nvSpPr>
          <p:cNvPr id="15" name="TextBox 14">
            <a:extLst>
              <a:ext uri="{FF2B5EF4-FFF2-40B4-BE49-F238E27FC236}">
                <a16:creationId xmlns:a16="http://schemas.microsoft.com/office/drawing/2014/main" id="{58EC635E-021D-6BEC-E01A-1747E9E1DE59}"/>
              </a:ext>
            </a:extLst>
          </p:cNvPr>
          <p:cNvSpPr txBox="1"/>
          <p:nvPr/>
        </p:nvSpPr>
        <p:spPr>
          <a:xfrm flipH="1">
            <a:off x="348110" y="889693"/>
            <a:ext cx="11418066" cy="1384995"/>
          </a:xfrm>
          <a:prstGeom prst="rect">
            <a:avLst/>
          </a:prstGeom>
          <a:noFill/>
        </p:spPr>
        <p:txBody>
          <a:bodyPr wrap="square" rtlCol="0">
            <a:spAutoFit/>
          </a:bodyPr>
          <a:lstStyle/>
          <a:p>
            <a:pPr marL="342900" indent="-342900">
              <a:buFont typeface="Wingdings" panose="05000000000000000000" pitchFamily="2" charset="2"/>
              <a:buChar char="v"/>
            </a:pPr>
            <a:r>
              <a:rPr lang="en-IN" sz="2400" b="1" dirty="0"/>
              <a:t>Search and Filtering Functionality:</a:t>
            </a:r>
            <a:r>
              <a:rPr lang="en-US" sz="2400" b="1" dirty="0"/>
              <a:t> </a:t>
            </a:r>
            <a:r>
              <a:rPr lang="en-US" sz="2000" dirty="0"/>
              <a:t>The platform provides a universal search bar that allows users to find jobs by entering keywords related to job titles, skills, companies, or locations. It includes advanced filters and pagination to help users refine results across government, private, and startup sectors for efficient job discovery. </a:t>
            </a:r>
            <a:endParaRPr lang="en-IN" sz="2000" b="1" dirty="0"/>
          </a:p>
        </p:txBody>
      </p:sp>
      <p:sp>
        <p:nvSpPr>
          <p:cNvPr id="2" name="TextBox 1">
            <a:extLst>
              <a:ext uri="{FF2B5EF4-FFF2-40B4-BE49-F238E27FC236}">
                <a16:creationId xmlns:a16="http://schemas.microsoft.com/office/drawing/2014/main" id="{C6C6A6E7-712E-3336-794B-0B96C8CC1F43}"/>
              </a:ext>
            </a:extLst>
          </p:cNvPr>
          <p:cNvSpPr txBox="1"/>
          <p:nvPr/>
        </p:nvSpPr>
        <p:spPr>
          <a:xfrm>
            <a:off x="9019387" y="117032"/>
            <a:ext cx="3108702" cy="646331"/>
          </a:xfrm>
          <a:prstGeom prst="rect">
            <a:avLst/>
          </a:prstGeom>
          <a:noFill/>
        </p:spPr>
        <p:txBody>
          <a:bodyPr wrap="square" rtlCol="0">
            <a:spAutoFit/>
          </a:bodyPr>
          <a:lstStyle/>
          <a:p>
            <a:r>
              <a:rPr lang="en-IN" sz="1200" dirty="0">
                <a:solidFill>
                  <a:srgbClr val="FFFF00"/>
                </a:solidFill>
                <a:latin typeface="Times New Roman" panose="02020603050405020304" pitchFamily="18" charset="0"/>
                <a:cs typeface="Times New Roman" panose="02020603050405020304" pitchFamily="18" charset="0"/>
              </a:rPr>
              <a:t>Team:BATCH06</a:t>
            </a:r>
          </a:p>
          <a:p>
            <a:r>
              <a:rPr lang="en-IN" sz="1200" dirty="0">
                <a:solidFill>
                  <a:srgbClr val="FFFF00"/>
                </a:solidFill>
                <a:latin typeface="Times New Roman" panose="02020603050405020304" pitchFamily="18" charset="0"/>
                <a:cs typeface="Times New Roman" panose="02020603050405020304" pitchFamily="18" charset="0"/>
              </a:rPr>
              <a:t>21BQ1A4243,                         21BQ1A4213,</a:t>
            </a:r>
          </a:p>
          <a:p>
            <a:r>
              <a:rPr lang="en-IN" sz="1200" dirty="0">
                <a:solidFill>
                  <a:srgbClr val="FFFF00"/>
                </a:solidFill>
                <a:latin typeface="Times New Roman" panose="02020603050405020304" pitchFamily="18" charset="0"/>
                <a:cs typeface="Times New Roman" panose="02020603050405020304" pitchFamily="18" charset="0"/>
              </a:rPr>
              <a:t>21BQ1A4220,                          21BQ1A4254</a:t>
            </a:r>
            <a:endParaRPr lang="en-IN" dirty="0"/>
          </a:p>
        </p:txBody>
      </p:sp>
      <p:pic>
        <p:nvPicPr>
          <p:cNvPr id="8" name="Picture 7">
            <a:extLst>
              <a:ext uri="{FF2B5EF4-FFF2-40B4-BE49-F238E27FC236}">
                <a16:creationId xmlns:a16="http://schemas.microsoft.com/office/drawing/2014/main" id="{65F1E465-7289-539B-9962-3B4C85916390}"/>
              </a:ext>
            </a:extLst>
          </p:cNvPr>
          <p:cNvPicPr>
            <a:picLocks noChangeAspect="1"/>
          </p:cNvPicPr>
          <p:nvPr/>
        </p:nvPicPr>
        <p:blipFill>
          <a:blip r:embed="rId3"/>
          <a:stretch>
            <a:fillRect/>
          </a:stretch>
        </p:blipFill>
        <p:spPr>
          <a:xfrm>
            <a:off x="2657669" y="2569145"/>
            <a:ext cx="5943600" cy="3249930"/>
          </a:xfrm>
          <a:prstGeom prst="rect">
            <a:avLst/>
          </a:prstGeom>
          <a:ln>
            <a:solidFill>
              <a:schemeClr val="tx1"/>
            </a:solidFill>
          </a:ln>
        </p:spPr>
      </p:pic>
    </p:spTree>
    <p:extLst>
      <p:ext uri="{BB962C8B-B14F-4D97-AF65-F5344CB8AC3E}">
        <p14:creationId xmlns:p14="http://schemas.microsoft.com/office/powerpoint/2010/main" val="8914611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C981DC-42C6-BD26-8814-1A0E2A73EF76}"/>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B4A9CF4E-FF04-4905-C8D8-EF9CF044241E}"/>
              </a:ext>
            </a:extLst>
          </p:cNvPr>
          <p:cNvSpPr/>
          <p:nvPr/>
        </p:nvSpPr>
        <p:spPr>
          <a:xfrm>
            <a:off x="-1" y="-53980"/>
            <a:ext cx="12192000" cy="83739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solidFill>
                  <a:srgbClr val="FFFF00"/>
                </a:solidFill>
                <a:latin typeface="Times New Roman" panose="02020603050405020304" pitchFamily="18" charset="0"/>
                <a:cs typeface="Times New Roman" panose="02020603050405020304" pitchFamily="18" charset="0"/>
              </a:rPr>
              <a:t>                           Department of CSE-AI &amp; ML (CSM)</a:t>
            </a:r>
          </a:p>
          <a:p>
            <a:pPr algn="ctr"/>
            <a:endParaRPr lang="en-IN" dirty="0"/>
          </a:p>
        </p:txBody>
      </p:sp>
      <p:sp>
        <p:nvSpPr>
          <p:cNvPr id="5" name="Rectangle 4">
            <a:extLst>
              <a:ext uri="{FF2B5EF4-FFF2-40B4-BE49-F238E27FC236}">
                <a16:creationId xmlns:a16="http://schemas.microsoft.com/office/drawing/2014/main" id="{A958A220-7407-769B-A977-55B667B03670}"/>
              </a:ext>
            </a:extLst>
          </p:cNvPr>
          <p:cNvSpPr/>
          <p:nvPr/>
        </p:nvSpPr>
        <p:spPr>
          <a:xfrm>
            <a:off x="0" y="6464710"/>
            <a:ext cx="12192000" cy="39328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D79A5A6F-C2BC-7718-D3BC-4D102D7606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11" y="-38004"/>
            <a:ext cx="3229896" cy="750273"/>
          </a:xfrm>
          <a:prstGeom prst="rect">
            <a:avLst/>
          </a:prstGeom>
          <a:noFill/>
          <a:extLst>
            <a:ext uri="{909E8E84-426E-40DD-AFC4-6F175D3DCCD1}">
              <a14:hiddenFill xmlns:a14="http://schemas.microsoft.com/office/drawing/2010/main">
                <a:solidFill>
                  <a:srgbClr val="FFFFFF"/>
                </a:solidFill>
              </a14:hiddenFill>
            </a:ext>
          </a:extLst>
        </p:spPr>
      </p:pic>
      <p:sp>
        <p:nvSpPr>
          <p:cNvPr id="11" name="Date Placeholder 10">
            <a:extLst>
              <a:ext uri="{FF2B5EF4-FFF2-40B4-BE49-F238E27FC236}">
                <a16:creationId xmlns:a16="http://schemas.microsoft.com/office/drawing/2014/main" id="{32CAC30C-CDAE-9822-03A1-073287413372}"/>
              </a:ext>
            </a:extLst>
          </p:cNvPr>
          <p:cNvSpPr>
            <a:spLocks noGrp="1"/>
          </p:cNvSpPr>
          <p:nvPr>
            <p:ph type="dt" sz="half" idx="10"/>
          </p:nvPr>
        </p:nvSpPr>
        <p:spPr>
          <a:xfrm>
            <a:off x="0" y="6460922"/>
            <a:ext cx="997974" cy="365125"/>
          </a:xfrm>
        </p:spPr>
        <p:txBody>
          <a:bodyPr/>
          <a:lstStyle/>
          <a:p>
            <a:fld id="{E60D7E71-BA44-46DD-9382-D2032C4A3F28}" type="datetime1">
              <a:rPr lang="en-IN" smtClean="0">
                <a:solidFill>
                  <a:srgbClr val="FF33CC"/>
                </a:solidFill>
              </a:rPr>
              <a:t>19-04-2025</a:t>
            </a:fld>
            <a:endParaRPr lang="en-IN" dirty="0">
              <a:solidFill>
                <a:srgbClr val="FF33CC"/>
              </a:solidFill>
            </a:endParaRPr>
          </a:p>
        </p:txBody>
      </p:sp>
      <p:sp>
        <p:nvSpPr>
          <p:cNvPr id="12" name="Footer Placeholder 11">
            <a:extLst>
              <a:ext uri="{FF2B5EF4-FFF2-40B4-BE49-F238E27FC236}">
                <a16:creationId xmlns:a16="http://schemas.microsoft.com/office/drawing/2014/main" id="{264200B5-0D04-7F1A-74CC-799C8721252F}"/>
              </a:ext>
            </a:extLst>
          </p:cNvPr>
          <p:cNvSpPr>
            <a:spLocks noGrp="1"/>
          </p:cNvSpPr>
          <p:nvPr>
            <p:ph type="ftr" sz="quarter" idx="11"/>
          </p:nvPr>
        </p:nvSpPr>
        <p:spPr>
          <a:xfrm>
            <a:off x="3999271" y="6473622"/>
            <a:ext cx="4114800" cy="365125"/>
          </a:xfrm>
        </p:spPr>
        <p:txBody>
          <a:bodyPr/>
          <a:lstStyle/>
          <a:p>
            <a:r>
              <a:rPr lang="en-IN" dirty="0">
                <a:solidFill>
                  <a:srgbClr val="FF33CC"/>
                </a:solidFill>
              </a:rPr>
              <a:t>VVIT @ Dept. CSM</a:t>
            </a:r>
          </a:p>
        </p:txBody>
      </p:sp>
      <p:sp>
        <p:nvSpPr>
          <p:cNvPr id="13" name="Slide Number Placeholder 12">
            <a:extLst>
              <a:ext uri="{FF2B5EF4-FFF2-40B4-BE49-F238E27FC236}">
                <a16:creationId xmlns:a16="http://schemas.microsoft.com/office/drawing/2014/main" id="{0266EB03-B04B-0ED3-38D2-02BB8EBE25E8}"/>
              </a:ext>
            </a:extLst>
          </p:cNvPr>
          <p:cNvSpPr>
            <a:spLocks noGrp="1"/>
          </p:cNvSpPr>
          <p:nvPr>
            <p:ph type="sldNum" sz="quarter" idx="12"/>
          </p:nvPr>
        </p:nvSpPr>
        <p:spPr>
          <a:xfrm>
            <a:off x="11488994" y="6478792"/>
            <a:ext cx="614516" cy="347256"/>
          </a:xfrm>
        </p:spPr>
        <p:txBody>
          <a:bodyPr/>
          <a:lstStyle/>
          <a:p>
            <a:fld id="{0F06A4E2-163B-4ABA-8562-AD05AC3F17C5}" type="slidenum">
              <a:rPr lang="en-IN" smtClean="0">
                <a:solidFill>
                  <a:srgbClr val="FF33CC"/>
                </a:solidFill>
              </a:rPr>
              <a:t>2</a:t>
            </a:fld>
            <a:endParaRPr lang="en-IN" dirty="0">
              <a:solidFill>
                <a:srgbClr val="FF33CC"/>
              </a:solidFill>
            </a:endParaRPr>
          </a:p>
        </p:txBody>
      </p:sp>
      <p:sp>
        <p:nvSpPr>
          <p:cNvPr id="2" name="TextBox 1">
            <a:extLst>
              <a:ext uri="{FF2B5EF4-FFF2-40B4-BE49-F238E27FC236}">
                <a16:creationId xmlns:a16="http://schemas.microsoft.com/office/drawing/2014/main" id="{F0CC0194-85C1-1122-6E59-3CBA414CDC85}"/>
              </a:ext>
            </a:extLst>
          </p:cNvPr>
          <p:cNvSpPr txBox="1"/>
          <p:nvPr/>
        </p:nvSpPr>
        <p:spPr>
          <a:xfrm>
            <a:off x="9019387" y="117032"/>
            <a:ext cx="3108702" cy="646331"/>
          </a:xfrm>
          <a:prstGeom prst="rect">
            <a:avLst/>
          </a:prstGeom>
          <a:noFill/>
        </p:spPr>
        <p:txBody>
          <a:bodyPr wrap="square" rtlCol="0">
            <a:spAutoFit/>
          </a:bodyPr>
          <a:lstStyle/>
          <a:p>
            <a:r>
              <a:rPr lang="en-IN" sz="1200" dirty="0">
                <a:solidFill>
                  <a:srgbClr val="FFFF00"/>
                </a:solidFill>
                <a:latin typeface="Times New Roman" panose="02020603050405020304" pitchFamily="18" charset="0"/>
                <a:cs typeface="Times New Roman" panose="02020603050405020304" pitchFamily="18" charset="0"/>
              </a:rPr>
              <a:t>Team:BATCH06</a:t>
            </a:r>
          </a:p>
          <a:p>
            <a:r>
              <a:rPr lang="en-IN" sz="1200" dirty="0">
                <a:solidFill>
                  <a:srgbClr val="FFFF00"/>
                </a:solidFill>
                <a:latin typeface="Times New Roman" panose="02020603050405020304" pitchFamily="18" charset="0"/>
                <a:cs typeface="Times New Roman" panose="02020603050405020304" pitchFamily="18" charset="0"/>
              </a:rPr>
              <a:t>21BQ1A4243,                         21BQ1A4213,</a:t>
            </a:r>
          </a:p>
          <a:p>
            <a:r>
              <a:rPr lang="en-IN" sz="1200" dirty="0">
                <a:solidFill>
                  <a:srgbClr val="FFFF00"/>
                </a:solidFill>
                <a:latin typeface="Times New Roman" panose="02020603050405020304" pitchFamily="18" charset="0"/>
                <a:cs typeface="Times New Roman" panose="02020603050405020304" pitchFamily="18" charset="0"/>
              </a:rPr>
              <a:t>21BQ1A4220,                          21BQ1A4254</a:t>
            </a:r>
            <a:endParaRPr lang="en-IN" dirty="0"/>
          </a:p>
        </p:txBody>
      </p:sp>
      <p:sp>
        <p:nvSpPr>
          <p:cNvPr id="3" name="TextBox 2">
            <a:extLst>
              <a:ext uri="{FF2B5EF4-FFF2-40B4-BE49-F238E27FC236}">
                <a16:creationId xmlns:a16="http://schemas.microsoft.com/office/drawing/2014/main" id="{986741DA-896C-65F5-66BA-78C4B23789EB}"/>
              </a:ext>
            </a:extLst>
          </p:cNvPr>
          <p:cNvSpPr txBox="1"/>
          <p:nvPr/>
        </p:nvSpPr>
        <p:spPr>
          <a:xfrm flipH="1">
            <a:off x="348109" y="889693"/>
            <a:ext cx="11140884" cy="5724644"/>
          </a:xfrm>
          <a:prstGeom prst="rect">
            <a:avLst/>
          </a:prstGeom>
          <a:noFill/>
        </p:spPr>
        <p:txBody>
          <a:bodyPr wrap="square" rtlCol="0">
            <a:spAutoFit/>
          </a:bodyPr>
          <a:lstStyle/>
          <a:p>
            <a:pPr marL="285750" indent="-285750">
              <a:buFont typeface="Wingdings" panose="05000000000000000000" pitchFamily="2" charset="2"/>
              <a:buChar char="v"/>
            </a:pPr>
            <a:endParaRPr lang="en-GB" dirty="0">
              <a:solidFill>
                <a:srgbClr val="111111"/>
              </a:solidFill>
              <a:latin typeface="-apple-system"/>
            </a:endParaRPr>
          </a:p>
          <a:p>
            <a:r>
              <a:rPr lang="en-US" sz="2400" b="1" dirty="0">
                <a:solidFill>
                  <a:srgbClr val="111111"/>
                </a:solidFill>
                <a:latin typeface="-apple-system"/>
              </a:rPr>
              <a:t>Abstract:</a:t>
            </a:r>
          </a:p>
          <a:p>
            <a:pPr>
              <a:buNone/>
            </a:pPr>
            <a:endParaRPr lang="en-US" b="1" dirty="0"/>
          </a:p>
          <a:p>
            <a:pPr>
              <a:buNone/>
            </a:pPr>
            <a:r>
              <a:rPr lang="en-US" b="1" dirty="0"/>
              <a:t>ASCEND – Advanced Support for Career Exploration and Navigating Directions</a:t>
            </a:r>
            <a:r>
              <a:rPr lang="en-US" dirty="0"/>
              <a:t> is a comprehensive AI-driven career guidance platform designed to help students, job seekers, and aspiring entrepreneurs make informed decisions about their future careers. The system leverages Deep Learning, Natural Language Processing (NLP), and interactive recommendation engines to provide personalized career suggestions, mentorship, startup insights, and educational resources.</a:t>
            </a:r>
          </a:p>
          <a:p>
            <a:endParaRPr lang="en-US" dirty="0"/>
          </a:p>
          <a:p>
            <a:r>
              <a:rPr lang="en-US" dirty="0"/>
              <a:t>The platform addresses the lack of structured and accessible career counseling by providing a virtual mentor chatbot, AI-based resume assessments, career role prediction models, and a rich resource portal. Users can explore government and private job listings, startup ideas, industry trends, and suitable learning resources tailored to their skills and goals. ASCEND aims to bridge the career gap and empower individuals with real-time, personalized career planning tools.</a:t>
            </a:r>
          </a:p>
          <a:p>
            <a:endParaRPr lang="en-US" dirty="0"/>
          </a:p>
          <a:p>
            <a:r>
              <a:rPr lang="en-US" dirty="0"/>
              <a:t>The current systems often lack real-time mentorship, personalization, and inclusivity across diverse career stages. Many students rely on outdated career assessments or social influence, leading to mismatched jobs, unemployment, or dissatisfaction. Additionally, existing tools rarely integrate course recommendations, interview practice, and market trends in one place.</a:t>
            </a:r>
          </a:p>
          <a:p>
            <a:pPr algn="just"/>
            <a:endParaRPr lang="en-GB" dirty="0">
              <a:solidFill>
                <a:srgbClr val="111111"/>
              </a:solidFill>
              <a:latin typeface="-apple-system"/>
            </a:endParaRPr>
          </a:p>
        </p:txBody>
      </p:sp>
    </p:spTree>
    <p:extLst>
      <p:ext uri="{BB962C8B-B14F-4D97-AF65-F5344CB8AC3E}">
        <p14:creationId xmlns:p14="http://schemas.microsoft.com/office/powerpoint/2010/main" val="11749435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C981DC-42C6-BD26-8814-1A0E2A73EF76}"/>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B4A9CF4E-FF04-4905-C8D8-EF9CF044241E}"/>
              </a:ext>
            </a:extLst>
          </p:cNvPr>
          <p:cNvSpPr/>
          <p:nvPr/>
        </p:nvSpPr>
        <p:spPr>
          <a:xfrm>
            <a:off x="-1" y="-53980"/>
            <a:ext cx="12192000" cy="83739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solidFill>
                  <a:srgbClr val="FFFF00"/>
                </a:solidFill>
                <a:latin typeface="Times New Roman" panose="02020603050405020304" pitchFamily="18" charset="0"/>
                <a:cs typeface="Times New Roman" panose="02020603050405020304" pitchFamily="18" charset="0"/>
              </a:rPr>
              <a:t>                           Department of CSE-AI &amp; ML (CSM)</a:t>
            </a:r>
          </a:p>
          <a:p>
            <a:pPr algn="ctr"/>
            <a:endParaRPr lang="en-IN" dirty="0"/>
          </a:p>
        </p:txBody>
      </p:sp>
      <p:sp>
        <p:nvSpPr>
          <p:cNvPr id="5" name="Rectangle 4">
            <a:extLst>
              <a:ext uri="{FF2B5EF4-FFF2-40B4-BE49-F238E27FC236}">
                <a16:creationId xmlns:a16="http://schemas.microsoft.com/office/drawing/2014/main" id="{A958A220-7407-769B-A977-55B667B03670}"/>
              </a:ext>
            </a:extLst>
          </p:cNvPr>
          <p:cNvSpPr/>
          <p:nvPr/>
        </p:nvSpPr>
        <p:spPr>
          <a:xfrm>
            <a:off x="0" y="6464710"/>
            <a:ext cx="12192000" cy="39328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D79A5A6F-C2BC-7718-D3BC-4D102D7606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11" y="-38004"/>
            <a:ext cx="3229896" cy="750273"/>
          </a:xfrm>
          <a:prstGeom prst="rect">
            <a:avLst/>
          </a:prstGeom>
          <a:noFill/>
          <a:extLst>
            <a:ext uri="{909E8E84-426E-40DD-AFC4-6F175D3DCCD1}">
              <a14:hiddenFill xmlns:a14="http://schemas.microsoft.com/office/drawing/2010/main">
                <a:solidFill>
                  <a:srgbClr val="FFFFFF"/>
                </a:solidFill>
              </a14:hiddenFill>
            </a:ext>
          </a:extLst>
        </p:spPr>
      </p:pic>
      <p:sp>
        <p:nvSpPr>
          <p:cNvPr id="11" name="Date Placeholder 10">
            <a:extLst>
              <a:ext uri="{FF2B5EF4-FFF2-40B4-BE49-F238E27FC236}">
                <a16:creationId xmlns:a16="http://schemas.microsoft.com/office/drawing/2014/main" id="{32CAC30C-CDAE-9822-03A1-073287413372}"/>
              </a:ext>
            </a:extLst>
          </p:cNvPr>
          <p:cNvSpPr>
            <a:spLocks noGrp="1"/>
          </p:cNvSpPr>
          <p:nvPr>
            <p:ph type="dt" sz="half" idx="10"/>
          </p:nvPr>
        </p:nvSpPr>
        <p:spPr>
          <a:xfrm>
            <a:off x="0" y="6460922"/>
            <a:ext cx="997974" cy="365125"/>
          </a:xfrm>
        </p:spPr>
        <p:txBody>
          <a:bodyPr/>
          <a:lstStyle/>
          <a:p>
            <a:fld id="{E60D7E71-BA44-46DD-9382-D2032C4A3F28}" type="datetime1">
              <a:rPr lang="en-IN" smtClean="0">
                <a:solidFill>
                  <a:srgbClr val="FF33CC"/>
                </a:solidFill>
              </a:rPr>
              <a:t>19-04-2025</a:t>
            </a:fld>
            <a:endParaRPr lang="en-IN" dirty="0">
              <a:solidFill>
                <a:srgbClr val="FF33CC"/>
              </a:solidFill>
            </a:endParaRPr>
          </a:p>
        </p:txBody>
      </p:sp>
      <p:sp>
        <p:nvSpPr>
          <p:cNvPr id="12" name="Footer Placeholder 11">
            <a:extLst>
              <a:ext uri="{FF2B5EF4-FFF2-40B4-BE49-F238E27FC236}">
                <a16:creationId xmlns:a16="http://schemas.microsoft.com/office/drawing/2014/main" id="{264200B5-0D04-7F1A-74CC-799C8721252F}"/>
              </a:ext>
            </a:extLst>
          </p:cNvPr>
          <p:cNvSpPr>
            <a:spLocks noGrp="1"/>
          </p:cNvSpPr>
          <p:nvPr>
            <p:ph type="ftr" sz="quarter" idx="11"/>
          </p:nvPr>
        </p:nvSpPr>
        <p:spPr>
          <a:xfrm>
            <a:off x="3999271" y="6473622"/>
            <a:ext cx="4114800" cy="365125"/>
          </a:xfrm>
        </p:spPr>
        <p:txBody>
          <a:bodyPr/>
          <a:lstStyle/>
          <a:p>
            <a:r>
              <a:rPr lang="en-IN" dirty="0">
                <a:solidFill>
                  <a:srgbClr val="FF33CC"/>
                </a:solidFill>
              </a:rPr>
              <a:t>VVIT @ Dept. CSM</a:t>
            </a:r>
          </a:p>
        </p:txBody>
      </p:sp>
      <p:sp>
        <p:nvSpPr>
          <p:cNvPr id="13" name="Slide Number Placeholder 12">
            <a:extLst>
              <a:ext uri="{FF2B5EF4-FFF2-40B4-BE49-F238E27FC236}">
                <a16:creationId xmlns:a16="http://schemas.microsoft.com/office/drawing/2014/main" id="{0266EB03-B04B-0ED3-38D2-02BB8EBE25E8}"/>
              </a:ext>
            </a:extLst>
          </p:cNvPr>
          <p:cNvSpPr>
            <a:spLocks noGrp="1"/>
          </p:cNvSpPr>
          <p:nvPr>
            <p:ph type="sldNum" sz="quarter" idx="12"/>
          </p:nvPr>
        </p:nvSpPr>
        <p:spPr>
          <a:xfrm>
            <a:off x="11488994" y="6478792"/>
            <a:ext cx="614516" cy="347256"/>
          </a:xfrm>
        </p:spPr>
        <p:txBody>
          <a:bodyPr/>
          <a:lstStyle/>
          <a:p>
            <a:fld id="{0F06A4E2-163B-4ABA-8562-AD05AC3F17C5}" type="slidenum">
              <a:rPr lang="en-IN" smtClean="0">
                <a:solidFill>
                  <a:srgbClr val="FF33CC"/>
                </a:solidFill>
              </a:rPr>
              <a:t>20</a:t>
            </a:fld>
            <a:endParaRPr lang="en-IN" dirty="0">
              <a:solidFill>
                <a:srgbClr val="FF33CC"/>
              </a:solidFill>
            </a:endParaRPr>
          </a:p>
        </p:txBody>
      </p:sp>
      <p:sp>
        <p:nvSpPr>
          <p:cNvPr id="2" name="TextBox 1">
            <a:extLst>
              <a:ext uri="{FF2B5EF4-FFF2-40B4-BE49-F238E27FC236}">
                <a16:creationId xmlns:a16="http://schemas.microsoft.com/office/drawing/2014/main" id="{F0CC0194-85C1-1122-6E59-3CBA414CDC85}"/>
              </a:ext>
            </a:extLst>
          </p:cNvPr>
          <p:cNvSpPr txBox="1"/>
          <p:nvPr/>
        </p:nvSpPr>
        <p:spPr>
          <a:xfrm>
            <a:off x="9019387" y="117032"/>
            <a:ext cx="3108702" cy="646331"/>
          </a:xfrm>
          <a:prstGeom prst="rect">
            <a:avLst/>
          </a:prstGeom>
          <a:noFill/>
        </p:spPr>
        <p:txBody>
          <a:bodyPr wrap="square" rtlCol="0">
            <a:spAutoFit/>
          </a:bodyPr>
          <a:lstStyle/>
          <a:p>
            <a:r>
              <a:rPr lang="en-IN" sz="1200" dirty="0">
                <a:solidFill>
                  <a:srgbClr val="FFFF00"/>
                </a:solidFill>
                <a:latin typeface="Times New Roman" panose="02020603050405020304" pitchFamily="18" charset="0"/>
                <a:cs typeface="Times New Roman" panose="02020603050405020304" pitchFamily="18" charset="0"/>
              </a:rPr>
              <a:t>Team:BATCH06</a:t>
            </a:r>
          </a:p>
          <a:p>
            <a:r>
              <a:rPr lang="en-IN" sz="1200" dirty="0">
                <a:solidFill>
                  <a:srgbClr val="FFFF00"/>
                </a:solidFill>
                <a:latin typeface="Times New Roman" panose="02020603050405020304" pitchFamily="18" charset="0"/>
                <a:cs typeface="Times New Roman" panose="02020603050405020304" pitchFamily="18" charset="0"/>
              </a:rPr>
              <a:t>21BQ1A4243</a:t>
            </a:r>
            <a:r>
              <a:rPr lang="en-IN" sz="1200">
                <a:solidFill>
                  <a:srgbClr val="FFFF00"/>
                </a:solidFill>
                <a:latin typeface="Times New Roman" panose="02020603050405020304" pitchFamily="18" charset="0"/>
                <a:cs typeface="Times New Roman" panose="02020603050405020304" pitchFamily="18" charset="0"/>
              </a:rPr>
              <a:t>,                         21BQ1A4213,</a:t>
            </a:r>
            <a:endParaRPr lang="en-IN" sz="1200" dirty="0">
              <a:solidFill>
                <a:srgbClr val="FFFF00"/>
              </a:solidFill>
              <a:latin typeface="Times New Roman" panose="02020603050405020304" pitchFamily="18" charset="0"/>
              <a:cs typeface="Times New Roman" panose="02020603050405020304" pitchFamily="18" charset="0"/>
            </a:endParaRPr>
          </a:p>
          <a:p>
            <a:r>
              <a:rPr lang="en-IN" sz="1200" dirty="0">
                <a:solidFill>
                  <a:srgbClr val="FFFF00"/>
                </a:solidFill>
                <a:latin typeface="Times New Roman" panose="02020603050405020304" pitchFamily="18" charset="0"/>
                <a:cs typeface="Times New Roman" panose="02020603050405020304" pitchFamily="18" charset="0"/>
              </a:rPr>
              <a:t>21BQ1A4220,                          21BQ1A4254</a:t>
            </a:r>
            <a:endParaRPr lang="en-IN" dirty="0"/>
          </a:p>
        </p:txBody>
      </p:sp>
      <p:sp>
        <p:nvSpPr>
          <p:cNvPr id="9" name="TextBox 8">
            <a:extLst>
              <a:ext uri="{FF2B5EF4-FFF2-40B4-BE49-F238E27FC236}">
                <a16:creationId xmlns:a16="http://schemas.microsoft.com/office/drawing/2014/main" id="{4C6EBBBD-689B-2042-DB5C-5A04E229BA81}"/>
              </a:ext>
            </a:extLst>
          </p:cNvPr>
          <p:cNvSpPr txBox="1"/>
          <p:nvPr/>
        </p:nvSpPr>
        <p:spPr>
          <a:xfrm>
            <a:off x="252053" y="1177603"/>
            <a:ext cx="11544199" cy="923330"/>
          </a:xfrm>
          <a:prstGeom prst="rect">
            <a:avLst/>
          </a:prstGeom>
          <a:noFill/>
        </p:spPr>
        <p:txBody>
          <a:bodyPr wrap="square">
            <a:spAutoFit/>
          </a:bodyPr>
          <a:lstStyle/>
          <a:p>
            <a:pPr indent="-270510"/>
            <a:r>
              <a:rPr lang="en-US" sz="1800" b="1" dirty="0">
                <a:effectLst/>
                <a:latin typeface="Times New Roman" panose="02020603050405020304" pitchFamily="18" charset="0"/>
                <a:ea typeface="Times New Roman" panose="02020603050405020304" pitchFamily="18" charset="0"/>
              </a:rPr>
              <a:t>Careers Explore and Details Page: </a:t>
            </a:r>
            <a:r>
              <a:rPr lang="en-US" sz="1800" dirty="0">
                <a:effectLst/>
                <a:latin typeface="Times New Roman" panose="02020603050405020304" pitchFamily="18" charset="0"/>
                <a:ea typeface="Times New Roman" panose="02020603050405020304" pitchFamily="18" charset="0"/>
              </a:rPr>
              <a:t>The Career Exploration page serves as an informational gateway for users to discover a wide variety of potential career paths. This page provides a non-interactive overview of different professions, aiming to broaden the user's understanding of the diverse opportunities available.</a:t>
            </a:r>
            <a:endParaRPr lang="en-IN" sz="1600" dirty="0">
              <a:effectLst/>
              <a:latin typeface="Times New Roman" panose="02020603050405020304" pitchFamily="18" charset="0"/>
              <a:ea typeface="Times New Roman" panose="02020603050405020304" pitchFamily="18" charset="0"/>
            </a:endParaRPr>
          </a:p>
        </p:txBody>
      </p:sp>
      <p:pic>
        <p:nvPicPr>
          <p:cNvPr id="14" name="Picture 13">
            <a:extLst>
              <a:ext uri="{FF2B5EF4-FFF2-40B4-BE49-F238E27FC236}">
                <a16:creationId xmlns:a16="http://schemas.microsoft.com/office/drawing/2014/main" id="{6E3F226E-1859-592B-C3D7-4E1C29624430}"/>
              </a:ext>
            </a:extLst>
          </p:cNvPr>
          <p:cNvPicPr>
            <a:picLocks noChangeAspect="1"/>
          </p:cNvPicPr>
          <p:nvPr/>
        </p:nvPicPr>
        <p:blipFill>
          <a:blip r:embed="rId3"/>
          <a:stretch>
            <a:fillRect/>
          </a:stretch>
        </p:blipFill>
        <p:spPr>
          <a:xfrm>
            <a:off x="2906860" y="2495118"/>
            <a:ext cx="5444037" cy="3037935"/>
          </a:xfrm>
          <a:prstGeom prst="rect">
            <a:avLst/>
          </a:prstGeom>
          <a:ln>
            <a:solidFill>
              <a:schemeClr val="tx1"/>
            </a:solidFill>
          </a:ln>
        </p:spPr>
      </p:pic>
    </p:spTree>
    <p:extLst>
      <p:ext uri="{BB962C8B-B14F-4D97-AF65-F5344CB8AC3E}">
        <p14:creationId xmlns:p14="http://schemas.microsoft.com/office/powerpoint/2010/main" val="10521099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C981DC-42C6-BD26-8814-1A0E2A73EF76}"/>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B4A9CF4E-FF04-4905-C8D8-EF9CF044241E}"/>
              </a:ext>
            </a:extLst>
          </p:cNvPr>
          <p:cNvSpPr/>
          <p:nvPr/>
        </p:nvSpPr>
        <p:spPr>
          <a:xfrm>
            <a:off x="-1" y="-53980"/>
            <a:ext cx="12192000" cy="83739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solidFill>
                  <a:srgbClr val="FFFF00"/>
                </a:solidFill>
                <a:latin typeface="Times New Roman" panose="02020603050405020304" pitchFamily="18" charset="0"/>
                <a:cs typeface="Times New Roman" panose="02020603050405020304" pitchFamily="18" charset="0"/>
              </a:rPr>
              <a:t>                           Department of CSE-AI &amp; ML (CSM)</a:t>
            </a:r>
          </a:p>
          <a:p>
            <a:pPr algn="ctr"/>
            <a:endParaRPr lang="en-IN" dirty="0"/>
          </a:p>
        </p:txBody>
      </p:sp>
      <p:sp>
        <p:nvSpPr>
          <p:cNvPr id="5" name="Rectangle 4">
            <a:extLst>
              <a:ext uri="{FF2B5EF4-FFF2-40B4-BE49-F238E27FC236}">
                <a16:creationId xmlns:a16="http://schemas.microsoft.com/office/drawing/2014/main" id="{A958A220-7407-769B-A977-55B667B03670}"/>
              </a:ext>
            </a:extLst>
          </p:cNvPr>
          <p:cNvSpPr/>
          <p:nvPr/>
        </p:nvSpPr>
        <p:spPr>
          <a:xfrm>
            <a:off x="0" y="6464710"/>
            <a:ext cx="12192000" cy="39328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D79A5A6F-C2BC-7718-D3BC-4D102D7606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11" y="-38004"/>
            <a:ext cx="3229896" cy="750273"/>
          </a:xfrm>
          <a:prstGeom prst="rect">
            <a:avLst/>
          </a:prstGeom>
          <a:noFill/>
          <a:extLst>
            <a:ext uri="{909E8E84-426E-40DD-AFC4-6F175D3DCCD1}">
              <a14:hiddenFill xmlns:a14="http://schemas.microsoft.com/office/drawing/2010/main">
                <a:solidFill>
                  <a:srgbClr val="FFFFFF"/>
                </a:solidFill>
              </a14:hiddenFill>
            </a:ext>
          </a:extLst>
        </p:spPr>
      </p:pic>
      <p:sp>
        <p:nvSpPr>
          <p:cNvPr id="11" name="Date Placeholder 10">
            <a:extLst>
              <a:ext uri="{FF2B5EF4-FFF2-40B4-BE49-F238E27FC236}">
                <a16:creationId xmlns:a16="http://schemas.microsoft.com/office/drawing/2014/main" id="{32CAC30C-CDAE-9822-03A1-073287413372}"/>
              </a:ext>
            </a:extLst>
          </p:cNvPr>
          <p:cNvSpPr>
            <a:spLocks noGrp="1"/>
          </p:cNvSpPr>
          <p:nvPr>
            <p:ph type="dt" sz="half" idx="10"/>
          </p:nvPr>
        </p:nvSpPr>
        <p:spPr>
          <a:xfrm>
            <a:off x="0" y="6460922"/>
            <a:ext cx="997974" cy="365125"/>
          </a:xfrm>
        </p:spPr>
        <p:txBody>
          <a:bodyPr/>
          <a:lstStyle/>
          <a:p>
            <a:fld id="{E60D7E71-BA44-46DD-9382-D2032C4A3F28}" type="datetime1">
              <a:rPr lang="en-IN" smtClean="0">
                <a:solidFill>
                  <a:srgbClr val="FF33CC"/>
                </a:solidFill>
              </a:rPr>
              <a:t>19-04-2025</a:t>
            </a:fld>
            <a:endParaRPr lang="en-IN" dirty="0">
              <a:solidFill>
                <a:srgbClr val="FF33CC"/>
              </a:solidFill>
            </a:endParaRPr>
          </a:p>
        </p:txBody>
      </p:sp>
      <p:sp>
        <p:nvSpPr>
          <p:cNvPr id="12" name="Footer Placeholder 11">
            <a:extLst>
              <a:ext uri="{FF2B5EF4-FFF2-40B4-BE49-F238E27FC236}">
                <a16:creationId xmlns:a16="http://schemas.microsoft.com/office/drawing/2014/main" id="{264200B5-0D04-7F1A-74CC-799C8721252F}"/>
              </a:ext>
            </a:extLst>
          </p:cNvPr>
          <p:cNvSpPr>
            <a:spLocks noGrp="1"/>
          </p:cNvSpPr>
          <p:nvPr>
            <p:ph type="ftr" sz="quarter" idx="11"/>
          </p:nvPr>
        </p:nvSpPr>
        <p:spPr>
          <a:xfrm>
            <a:off x="3999271" y="6473622"/>
            <a:ext cx="4114800" cy="365125"/>
          </a:xfrm>
        </p:spPr>
        <p:txBody>
          <a:bodyPr/>
          <a:lstStyle/>
          <a:p>
            <a:r>
              <a:rPr lang="en-IN" dirty="0">
                <a:solidFill>
                  <a:srgbClr val="FF33CC"/>
                </a:solidFill>
              </a:rPr>
              <a:t>VVIT @ Dept. CSM</a:t>
            </a:r>
          </a:p>
        </p:txBody>
      </p:sp>
      <p:sp>
        <p:nvSpPr>
          <p:cNvPr id="13" name="Slide Number Placeholder 12">
            <a:extLst>
              <a:ext uri="{FF2B5EF4-FFF2-40B4-BE49-F238E27FC236}">
                <a16:creationId xmlns:a16="http://schemas.microsoft.com/office/drawing/2014/main" id="{0266EB03-B04B-0ED3-38D2-02BB8EBE25E8}"/>
              </a:ext>
            </a:extLst>
          </p:cNvPr>
          <p:cNvSpPr>
            <a:spLocks noGrp="1"/>
          </p:cNvSpPr>
          <p:nvPr>
            <p:ph type="sldNum" sz="quarter" idx="12"/>
          </p:nvPr>
        </p:nvSpPr>
        <p:spPr>
          <a:xfrm>
            <a:off x="11488994" y="6478792"/>
            <a:ext cx="614516" cy="347256"/>
          </a:xfrm>
        </p:spPr>
        <p:txBody>
          <a:bodyPr/>
          <a:lstStyle/>
          <a:p>
            <a:fld id="{0F06A4E2-163B-4ABA-8562-AD05AC3F17C5}" type="slidenum">
              <a:rPr lang="en-IN" smtClean="0">
                <a:solidFill>
                  <a:srgbClr val="FF33CC"/>
                </a:solidFill>
              </a:rPr>
              <a:t>3</a:t>
            </a:fld>
            <a:endParaRPr lang="en-IN" dirty="0">
              <a:solidFill>
                <a:srgbClr val="FF33CC"/>
              </a:solidFill>
            </a:endParaRPr>
          </a:p>
        </p:txBody>
      </p:sp>
      <p:sp>
        <p:nvSpPr>
          <p:cNvPr id="2" name="TextBox 1">
            <a:extLst>
              <a:ext uri="{FF2B5EF4-FFF2-40B4-BE49-F238E27FC236}">
                <a16:creationId xmlns:a16="http://schemas.microsoft.com/office/drawing/2014/main" id="{F0CC0194-85C1-1122-6E59-3CBA414CDC85}"/>
              </a:ext>
            </a:extLst>
          </p:cNvPr>
          <p:cNvSpPr txBox="1"/>
          <p:nvPr/>
        </p:nvSpPr>
        <p:spPr>
          <a:xfrm>
            <a:off x="9019387" y="117032"/>
            <a:ext cx="3108702" cy="646331"/>
          </a:xfrm>
          <a:prstGeom prst="rect">
            <a:avLst/>
          </a:prstGeom>
          <a:noFill/>
        </p:spPr>
        <p:txBody>
          <a:bodyPr wrap="square" rtlCol="0">
            <a:spAutoFit/>
          </a:bodyPr>
          <a:lstStyle/>
          <a:p>
            <a:r>
              <a:rPr lang="en-IN" sz="1200" dirty="0">
                <a:solidFill>
                  <a:srgbClr val="FFFF00"/>
                </a:solidFill>
                <a:latin typeface="Times New Roman" panose="02020603050405020304" pitchFamily="18" charset="0"/>
                <a:cs typeface="Times New Roman" panose="02020603050405020304" pitchFamily="18" charset="0"/>
              </a:rPr>
              <a:t>Team:BATCH06</a:t>
            </a:r>
          </a:p>
          <a:p>
            <a:r>
              <a:rPr lang="en-IN" sz="1200" dirty="0">
                <a:solidFill>
                  <a:srgbClr val="FFFF00"/>
                </a:solidFill>
                <a:latin typeface="Times New Roman" panose="02020603050405020304" pitchFamily="18" charset="0"/>
                <a:cs typeface="Times New Roman" panose="02020603050405020304" pitchFamily="18" charset="0"/>
              </a:rPr>
              <a:t>21BQ1A4243,                         21BQ1A4213,</a:t>
            </a:r>
          </a:p>
          <a:p>
            <a:r>
              <a:rPr lang="en-IN" sz="1200" dirty="0">
                <a:solidFill>
                  <a:srgbClr val="FFFF00"/>
                </a:solidFill>
                <a:latin typeface="Times New Roman" panose="02020603050405020304" pitchFamily="18" charset="0"/>
                <a:cs typeface="Times New Roman" panose="02020603050405020304" pitchFamily="18" charset="0"/>
              </a:rPr>
              <a:t>21BQ1A4220,                          21BQ1A4254</a:t>
            </a:r>
            <a:endParaRPr lang="en-IN" dirty="0"/>
          </a:p>
        </p:txBody>
      </p:sp>
      <p:sp>
        <p:nvSpPr>
          <p:cNvPr id="8" name="TextBox 7">
            <a:extLst>
              <a:ext uri="{FF2B5EF4-FFF2-40B4-BE49-F238E27FC236}">
                <a16:creationId xmlns:a16="http://schemas.microsoft.com/office/drawing/2014/main" id="{A84C803D-4F39-4EE9-C8DE-78491DC5A2EE}"/>
              </a:ext>
            </a:extLst>
          </p:cNvPr>
          <p:cNvSpPr txBox="1"/>
          <p:nvPr/>
        </p:nvSpPr>
        <p:spPr>
          <a:xfrm flipH="1">
            <a:off x="348110" y="889693"/>
            <a:ext cx="11418066" cy="5724644"/>
          </a:xfrm>
          <a:prstGeom prst="rect">
            <a:avLst/>
          </a:prstGeom>
          <a:noFill/>
        </p:spPr>
        <p:txBody>
          <a:bodyPr wrap="square" rtlCol="0">
            <a:spAutoFit/>
          </a:bodyPr>
          <a:lstStyle/>
          <a:p>
            <a:pPr>
              <a:buNone/>
            </a:pPr>
            <a:endParaRPr lang="en-US" dirty="0"/>
          </a:p>
          <a:p>
            <a:pPr>
              <a:buNone/>
            </a:pPr>
            <a:r>
              <a:rPr lang="en-US" dirty="0"/>
              <a:t>ASCEND solves these challenges by offering:</a:t>
            </a:r>
          </a:p>
          <a:p>
            <a:pPr>
              <a:buFont typeface="Arial" panose="020B0604020202020204" pitchFamily="34" charset="0"/>
              <a:buChar char="•"/>
            </a:pPr>
            <a:endParaRPr lang="en-US" dirty="0"/>
          </a:p>
          <a:p>
            <a:r>
              <a:rPr lang="en-US" dirty="0"/>
              <a:t>1.AI-powered role prediction based on user inputs or uploaded resumes.</a:t>
            </a:r>
          </a:p>
          <a:p>
            <a:r>
              <a:rPr lang="en-US" dirty="0"/>
              <a:t>2.Chatbots for mock interviews and mentorship using NLP and Gemini API.</a:t>
            </a:r>
          </a:p>
          <a:p>
            <a:r>
              <a:rPr lang="en-US" dirty="0"/>
              <a:t>3.Semantic search to recommend courses based on desired skills.</a:t>
            </a:r>
          </a:p>
          <a:p>
            <a:r>
              <a:rPr lang="en-US" dirty="0"/>
              <a:t>4Public and private sector job discovery using APIs.</a:t>
            </a:r>
          </a:p>
          <a:p>
            <a:r>
              <a:rPr lang="en-US" dirty="0"/>
              <a:t>5.Startup ecosystem tracking and innovation support. This platform ensures that every user, regardless of their background, receives intelligent, inclusive, and timely guidance to achieve their career ambitions.</a:t>
            </a:r>
          </a:p>
          <a:p>
            <a:endParaRPr lang="en-US" dirty="0"/>
          </a:p>
          <a:p>
            <a:r>
              <a:rPr lang="en-IN" sz="2400" b="1" dirty="0"/>
              <a:t>Functional Requirements :</a:t>
            </a:r>
          </a:p>
          <a:p>
            <a:pPr marL="342900" indent="-342900">
              <a:buFont typeface="+mj-lt"/>
              <a:buAutoNum type="arabicPeriod"/>
            </a:pPr>
            <a:r>
              <a:rPr lang="en-US" b="1" i="1" dirty="0"/>
              <a:t>User Registration and Profile: </a:t>
            </a:r>
          </a:p>
          <a:p>
            <a:pPr marL="342900" indent="-342900">
              <a:buFont typeface="Arial" panose="020B0604020202020204" pitchFamily="34" charset="0"/>
              <a:buChar char="•"/>
            </a:pPr>
            <a:r>
              <a:rPr lang="en-US" dirty="0"/>
              <a:t>Allow users to create accounts using email or continue with google.</a:t>
            </a:r>
          </a:p>
          <a:p>
            <a:pPr marL="342900" indent="-342900">
              <a:buFont typeface="Arial" panose="020B0604020202020204" pitchFamily="34" charset="0"/>
              <a:buChar char="•"/>
            </a:pPr>
            <a:r>
              <a:rPr lang="en-US" dirty="0"/>
              <a:t>Implement password recovery and account verification processes. </a:t>
            </a:r>
          </a:p>
          <a:p>
            <a:pPr marL="342900" indent="-342900">
              <a:buFont typeface="Arial" panose="020B0604020202020204" pitchFamily="34" charset="0"/>
              <a:buChar char="•"/>
            </a:pPr>
            <a:r>
              <a:rPr lang="en-IN" sz="1800" dirty="0">
                <a:effectLst/>
                <a:ea typeface="Times New Roman" panose="02020603050405020304" pitchFamily="18" charset="0"/>
              </a:rPr>
              <a:t>This module manages user authentication and authorization, ensuring secure access to the platform's features</a:t>
            </a:r>
            <a:r>
              <a:rPr lang="en-US" dirty="0"/>
              <a:t>. </a:t>
            </a:r>
          </a:p>
          <a:p>
            <a:pPr marL="342900" indent="-342900">
              <a:buFont typeface="+mj-lt"/>
              <a:buAutoNum type="arabicPeriod" startAt="2"/>
            </a:pPr>
            <a:r>
              <a:rPr lang="en-IN" b="1" dirty="0"/>
              <a:t>Career Role Prediction:</a:t>
            </a:r>
            <a:endParaRPr lang="en-US" dirty="0"/>
          </a:p>
          <a:p>
            <a:pPr marL="342900" indent="-342900">
              <a:buFont typeface="Arial" panose="020B0604020202020204" pitchFamily="34" charset="0"/>
              <a:buChar char="•"/>
            </a:pPr>
            <a:r>
              <a:rPr lang="en-US" dirty="0"/>
              <a:t>Predicts suitable job roles using Random Forest and Word2Vec models based on user-provided data.</a:t>
            </a:r>
          </a:p>
          <a:p>
            <a:pPr marL="342900" indent="-342900">
              <a:buFont typeface="Arial" panose="020B0604020202020204" pitchFamily="34" charset="0"/>
              <a:buChar char="•"/>
            </a:pPr>
            <a:r>
              <a:rPr lang="en-US" dirty="0"/>
              <a:t>Accepts input through structured forms or by analyzing uploaded resumes.</a:t>
            </a:r>
          </a:p>
          <a:p>
            <a:pPr marL="342900" indent="-342900">
              <a:buFont typeface="Arial" panose="020B0604020202020204" pitchFamily="34" charset="0"/>
              <a:buChar char="•"/>
            </a:pPr>
            <a:r>
              <a:rPr lang="en-US" dirty="0"/>
              <a:t>Suggests best-fit career titles along with confidence levels for better decision-making.</a:t>
            </a:r>
            <a:endParaRPr lang="en-IN" dirty="0"/>
          </a:p>
          <a:p>
            <a:endParaRPr lang="en-US" b="1" i="1" dirty="0"/>
          </a:p>
        </p:txBody>
      </p:sp>
    </p:spTree>
    <p:extLst>
      <p:ext uri="{BB962C8B-B14F-4D97-AF65-F5344CB8AC3E}">
        <p14:creationId xmlns:p14="http://schemas.microsoft.com/office/powerpoint/2010/main" val="11416798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C981DC-42C6-BD26-8814-1A0E2A73EF76}"/>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B4A9CF4E-FF04-4905-C8D8-EF9CF044241E}"/>
              </a:ext>
            </a:extLst>
          </p:cNvPr>
          <p:cNvSpPr/>
          <p:nvPr/>
        </p:nvSpPr>
        <p:spPr>
          <a:xfrm>
            <a:off x="-1" y="-53980"/>
            <a:ext cx="12192000" cy="83739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solidFill>
                  <a:srgbClr val="FFFF00"/>
                </a:solidFill>
                <a:latin typeface="Times New Roman" panose="02020603050405020304" pitchFamily="18" charset="0"/>
                <a:cs typeface="Times New Roman" panose="02020603050405020304" pitchFamily="18" charset="0"/>
              </a:rPr>
              <a:t>                           Department of CSE-AI &amp; ML (CSM)</a:t>
            </a:r>
          </a:p>
          <a:p>
            <a:pPr algn="ctr"/>
            <a:endParaRPr lang="en-IN" dirty="0"/>
          </a:p>
        </p:txBody>
      </p:sp>
      <p:sp>
        <p:nvSpPr>
          <p:cNvPr id="5" name="Rectangle 4">
            <a:extLst>
              <a:ext uri="{FF2B5EF4-FFF2-40B4-BE49-F238E27FC236}">
                <a16:creationId xmlns:a16="http://schemas.microsoft.com/office/drawing/2014/main" id="{A958A220-7407-769B-A977-55B667B03670}"/>
              </a:ext>
            </a:extLst>
          </p:cNvPr>
          <p:cNvSpPr/>
          <p:nvPr/>
        </p:nvSpPr>
        <p:spPr>
          <a:xfrm>
            <a:off x="0" y="6464710"/>
            <a:ext cx="12192000" cy="39328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D79A5A6F-C2BC-7718-D3BC-4D102D7606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11" y="-38004"/>
            <a:ext cx="3229896" cy="750273"/>
          </a:xfrm>
          <a:prstGeom prst="rect">
            <a:avLst/>
          </a:prstGeom>
          <a:noFill/>
          <a:extLst>
            <a:ext uri="{909E8E84-426E-40DD-AFC4-6F175D3DCCD1}">
              <a14:hiddenFill xmlns:a14="http://schemas.microsoft.com/office/drawing/2010/main">
                <a:solidFill>
                  <a:srgbClr val="FFFFFF"/>
                </a:solidFill>
              </a14:hiddenFill>
            </a:ext>
          </a:extLst>
        </p:spPr>
      </p:pic>
      <p:sp>
        <p:nvSpPr>
          <p:cNvPr id="11" name="Date Placeholder 10">
            <a:extLst>
              <a:ext uri="{FF2B5EF4-FFF2-40B4-BE49-F238E27FC236}">
                <a16:creationId xmlns:a16="http://schemas.microsoft.com/office/drawing/2014/main" id="{32CAC30C-CDAE-9822-03A1-073287413372}"/>
              </a:ext>
            </a:extLst>
          </p:cNvPr>
          <p:cNvSpPr>
            <a:spLocks noGrp="1"/>
          </p:cNvSpPr>
          <p:nvPr>
            <p:ph type="dt" sz="half" idx="10"/>
          </p:nvPr>
        </p:nvSpPr>
        <p:spPr>
          <a:xfrm>
            <a:off x="0" y="6460922"/>
            <a:ext cx="997974" cy="365125"/>
          </a:xfrm>
        </p:spPr>
        <p:txBody>
          <a:bodyPr/>
          <a:lstStyle/>
          <a:p>
            <a:fld id="{E60D7E71-BA44-46DD-9382-D2032C4A3F28}" type="datetime1">
              <a:rPr lang="en-IN" smtClean="0">
                <a:solidFill>
                  <a:srgbClr val="FF33CC"/>
                </a:solidFill>
              </a:rPr>
              <a:t>19-04-2025</a:t>
            </a:fld>
            <a:endParaRPr lang="en-IN" dirty="0">
              <a:solidFill>
                <a:srgbClr val="FF33CC"/>
              </a:solidFill>
            </a:endParaRPr>
          </a:p>
        </p:txBody>
      </p:sp>
      <p:sp>
        <p:nvSpPr>
          <p:cNvPr id="12" name="Footer Placeholder 11">
            <a:extLst>
              <a:ext uri="{FF2B5EF4-FFF2-40B4-BE49-F238E27FC236}">
                <a16:creationId xmlns:a16="http://schemas.microsoft.com/office/drawing/2014/main" id="{264200B5-0D04-7F1A-74CC-799C8721252F}"/>
              </a:ext>
            </a:extLst>
          </p:cNvPr>
          <p:cNvSpPr>
            <a:spLocks noGrp="1"/>
          </p:cNvSpPr>
          <p:nvPr>
            <p:ph type="ftr" sz="quarter" idx="11"/>
          </p:nvPr>
        </p:nvSpPr>
        <p:spPr>
          <a:xfrm>
            <a:off x="3999271" y="6473622"/>
            <a:ext cx="4114800" cy="365125"/>
          </a:xfrm>
        </p:spPr>
        <p:txBody>
          <a:bodyPr/>
          <a:lstStyle/>
          <a:p>
            <a:r>
              <a:rPr lang="en-IN" dirty="0">
                <a:solidFill>
                  <a:srgbClr val="FF33CC"/>
                </a:solidFill>
              </a:rPr>
              <a:t>VVIT @ Dept. CSM</a:t>
            </a:r>
          </a:p>
        </p:txBody>
      </p:sp>
      <p:sp>
        <p:nvSpPr>
          <p:cNvPr id="13" name="Slide Number Placeholder 12">
            <a:extLst>
              <a:ext uri="{FF2B5EF4-FFF2-40B4-BE49-F238E27FC236}">
                <a16:creationId xmlns:a16="http://schemas.microsoft.com/office/drawing/2014/main" id="{0266EB03-B04B-0ED3-38D2-02BB8EBE25E8}"/>
              </a:ext>
            </a:extLst>
          </p:cNvPr>
          <p:cNvSpPr>
            <a:spLocks noGrp="1"/>
          </p:cNvSpPr>
          <p:nvPr>
            <p:ph type="sldNum" sz="quarter" idx="12"/>
          </p:nvPr>
        </p:nvSpPr>
        <p:spPr>
          <a:xfrm>
            <a:off x="11488994" y="6478792"/>
            <a:ext cx="614516" cy="347256"/>
          </a:xfrm>
        </p:spPr>
        <p:txBody>
          <a:bodyPr/>
          <a:lstStyle/>
          <a:p>
            <a:fld id="{0F06A4E2-163B-4ABA-8562-AD05AC3F17C5}" type="slidenum">
              <a:rPr lang="en-IN" smtClean="0">
                <a:solidFill>
                  <a:srgbClr val="FF33CC"/>
                </a:solidFill>
              </a:rPr>
              <a:t>4</a:t>
            </a:fld>
            <a:endParaRPr lang="en-IN" dirty="0">
              <a:solidFill>
                <a:srgbClr val="FF33CC"/>
              </a:solidFill>
            </a:endParaRPr>
          </a:p>
        </p:txBody>
      </p:sp>
      <p:sp>
        <p:nvSpPr>
          <p:cNvPr id="2" name="TextBox 1">
            <a:extLst>
              <a:ext uri="{FF2B5EF4-FFF2-40B4-BE49-F238E27FC236}">
                <a16:creationId xmlns:a16="http://schemas.microsoft.com/office/drawing/2014/main" id="{F0CC0194-85C1-1122-6E59-3CBA414CDC85}"/>
              </a:ext>
            </a:extLst>
          </p:cNvPr>
          <p:cNvSpPr txBox="1"/>
          <p:nvPr/>
        </p:nvSpPr>
        <p:spPr>
          <a:xfrm>
            <a:off x="9019387" y="117032"/>
            <a:ext cx="3108702" cy="646331"/>
          </a:xfrm>
          <a:prstGeom prst="rect">
            <a:avLst/>
          </a:prstGeom>
          <a:noFill/>
        </p:spPr>
        <p:txBody>
          <a:bodyPr wrap="square" rtlCol="0">
            <a:spAutoFit/>
          </a:bodyPr>
          <a:lstStyle/>
          <a:p>
            <a:r>
              <a:rPr lang="en-IN" sz="1200" dirty="0">
                <a:solidFill>
                  <a:srgbClr val="FFFF00"/>
                </a:solidFill>
                <a:latin typeface="Times New Roman" panose="02020603050405020304" pitchFamily="18" charset="0"/>
                <a:cs typeface="Times New Roman" panose="02020603050405020304" pitchFamily="18" charset="0"/>
              </a:rPr>
              <a:t>Team:BATCH06</a:t>
            </a:r>
          </a:p>
          <a:p>
            <a:r>
              <a:rPr lang="en-IN" sz="1200" dirty="0">
                <a:solidFill>
                  <a:srgbClr val="FFFF00"/>
                </a:solidFill>
                <a:latin typeface="Times New Roman" panose="02020603050405020304" pitchFamily="18" charset="0"/>
                <a:cs typeface="Times New Roman" panose="02020603050405020304" pitchFamily="18" charset="0"/>
              </a:rPr>
              <a:t>21BQ1A4243,                         21BQ1A4213,</a:t>
            </a:r>
          </a:p>
          <a:p>
            <a:r>
              <a:rPr lang="en-IN" sz="1200" dirty="0">
                <a:solidFill>
                  <a:srgbClr val="FFFF00"/>
                </a:solidFill>
                <a:latin typeface="Times New Roman" panose="02020603050405020304" pitchFamily="18" charset="0"/>
                <a:cs typeface="Times New Roman" panose="02020603050405020304" pitchFamily="18" charset="0"/>
              </a:rPr>
              <a:t>21BQ1A4220,                          21BQ1A4254</a:t>
            </a:r>
            <a:endParaRPr lang="en-IN" dirty="0"/>
          </a:p>
        </p:txBody>
      </p:sp>
      <p:sp>
        <p:nvSpPr>
          <p:cNvPr id="6" name="TextBox 5">
            <a:extLst>
              <a:ext uri="{FF2B5EF4-FFF2-40B4-BE49-F238E27FC236}">
                <a16:creationId xmlns:a16="http://schemas.microsoft.com/office/drawing/2014/main" id="{5B1AD4C8-9B71-2EFE-B00A-47F19B920EAF}"/>
              </a:ext>
            </a:extLst>
          </p:cNvPr>
          <p:cNvSpPr txBox="1"/>
          <p:nvPr/>
        </p:nvSpPr>
        <p:spPr>
          <a:xfrm>
            <a:off x="339358" y="1290331"/>
            <a:ext cx="11456894" cy="4801314"/>
          </a:xfrm>
          <a:prstGeom prst="rect">
            <a:avLst/>
          </a:prstGeom>
          <a:noFill/>
        </p:spPr>
        <p:txBody>
          <a:bodyPr wrap="square">
            <a:spAutoFit/>
          </a:bodyPr>
          <a:lstStyle/>
          <a:p>
            <a:pPr marL="342900" indent="-342900">
              <a:buFont typeface="+mj-lt"/>
              <a:buAutoNum type="arabicPeriod" startAt="3"/>
            </a:pPr>
            <a:r>
              <a:rPr lang="en-IN" b="1" dirty="0"/>
              <a:t>Mentor and Interview Bots:</a:t>
            </a:r>
            <a:endParaRPr lang="en-US" b="1" i="1" dirty="0"/>
          </a:p>
          <a:p>
            <a:pPr marL="342900" indent="-342900">
              <a:buFont typeface="Arial" panose="020B0604020202020204" pitchFamily="34" charset="0"/>
              <a:buChar char="•"/>
            </a:pPr>
            <a:r>
              <a:rPr lang="en-US" dirty="0"/>
              <a:t>Provides an interview chatbot that simulates mock interviews using NLP techniques.</a:t>
            </a:r>
          </a:p>
          <a:p>
            <a:pPr marL="342900" indent="-342900">
              <a:buFont typeface="Arial" panose="020B0604020202020204" pitchFamily="34" charset="0"/>
              <a:buChar char="•"/>
            </a:pPr>
            <a:r>
              <a:rPr lang="en-US" dirty="0"/>
              <a:t>Offers a mentor bot powered by Gemini API that answers career-related questions.</a:t>
            </a:r>
          </a:p>
          <a:p>
            <a:pPr marL="342900" indent="-342900">
              <a:buFont typeface="Arial" panose="020B0604020202020204" pitchFamily="34" charset="0"/>
              <a:buChar char="•"/>
            </a:pPr>
            <a:r>
              <a:rPr lang="en-US" dirty="0"/>
              <a:t>Delivers personalized feedback based on interview answers and suggests suitable job roles.</a:t>
            </a:r>
          </a:p>
          <a:p>
            <a:pPr marL="342900" indent="-342900">
              <a:buFont typeface="+mj-lt"/>
              <a:buAutoNum type="arabicPeriod" startAt="4"/>
            </a:pPr>
            <a:r>
              <a:rPr lang="en-US" b="1" dirty="0"/>
              <a:t>Government and Private Job Discovery:</a:t>
            </a:r>
            <a:endParaRPr lang="en-US" b="1" i="1" dirty="0"/>
          </a:p>
          <a:p>
            <a:pPr marL="342900" indent="-342900">
              <a:buFont typeface="Arial" panose="020B0604020202020204" pitchFamily="34" charset="0"/>
              <a:buChar char="•"/>
            </a:pPr>
            <a:r>
              <a:rPr lang="en-US" dirty="0"/>
              <a:t>Allows exploration of 30+ government sectors, including job roles, skills, and qualifications required.</a:t>
            </a:r>
          </a:p>
          <a:p>
            <a:pPr marL="342900" indent="-342900">
              <a:buFont typeface="Arial" panose="020B0604020202020204" pitchFamily="34" charset="0"/>
              <a:buChar char="•"/>
            </a:pPr>
            <a:r>
              <a:rPr lang="en-US" dirty="0"/>
              <a:t>Filters private and NGO jobs by job role, location, company name, or user-entered skills.</a:t>
            </a:r>
          </a:p>
          <a:p>
            <a:pPr marL="342900" indent="-342900">
              <a:buFont typeface="Arial" panose="020B0604020202020204" pitchFamily="34" charset="0"/>
              <a:buChar char="•"/>
            </a:pPr>
            <a:r>
              <a:rPr lang="en-US" dirty="0"/>
              <a:t>Uses Gemini API and Rapid API integration to parse resumes and fetch matched job listings.</a:t>
            </a:r>
          </a:p>
          <a:p>
            <a:pPr marL="342900" indent="-342900">
              <a:buFont typeface="+mj-lt"/>
              <a:buAutoNum type="arabicPeriod" startAt="5"/>
            </a:pPr>
            <a:r>
              <a:rPr lang="en-IN" b="1" dirty="0"/>
              <a:t>Career Compass (Student Support):</a:t>
            </a:r>
            <a:endParaRPr lang="en-US" b="1" i="1" dirty="0"/>
          </a:p>
          <a:p>
            <a:pPr marL="342900" indent="-342900">
              <a:buFont typeface="Arial" panose="020B0604020202020204" pitchFamily="34" charset="0"/>
              <a:buChar char="•"/>
            </a:pPr>
            <a:r>
              <a:rPr lang="en-US" dirty="0"/>
              <a:t>Provides career guidance for students after 10th, 12th, and graduation based on academic choices</a:t>
            </a:r>
          </a:p>
          <a:p>
            <a:pPr marL="342900" indent="-342900">
              <a:buFont typeface="Arial" panose="020B0604020202020204" pitchFamily="34" charset="0"/>
              <a:buChar char="•"/>
            </a:pPr>
            <a:r>
              <a:rPr lang="en-US" dirty="0"/>
              <a:t>Describes different streams, required qualifications, and related job opportunities..</a:t>
            </a:r>
          </a:p>
          <a:p>
            <a:pPr marL="342900" indent="-342900">
              <a:buFont typeface="Arial" panose="020B0604020202020204" pitchFamily="34" charset="0"/>
              <a:buChar char="•"/>
            </a:pPr>
            <a:r>
              <a:rPr lang="en-US" dirty="0"/>
              <a:t>Helps users understand future paths through structured career roadmaps.</a:t>
            </a:r>
          </a:p>
          <a:p>
            <a:r>
              <a:rPr lang="en-US" b="1" dirty="0"/>
              <a:t>6.   </a:t>
            </a:r>
            <a:r>
              <a:rPr lang="en-IN" b="1" dirty="0"/>
              <a:t>Startup Ideas Module:</a:t>
            </a:r>
            <a:endParaRPr lang="en-US" dirty="0"/>
          </a:p>
          <a:p>
            <a:pPr marL="342900" indent="-342900">
              <a:buFont typeface="Arial" panose="020B0604020202020204" pitchFamily="34" charset="0"/>
              <a:buChar char="•"/>
            </a:pPr>
            <a:r>
              <a:rPr lang="en-US" dirty="0"/>
              <a:t>Displays trending startup ideas across industries with detailed insights.</a:t>
            </a:r>
          </a:p>
          <a:p>
            <a:pPr marL="342900" indent="-342900">
              <a:buFont typeface="Arial" panose="020B0604020202020204" pitchFamily="34" charset="0"/>
              <a:buChar char="•"/>
            </a:pPr>
            <a:r>
              <a:rPr lang="en-US" dirty="0"/>
              <a:t>Allows users to submit their own startup ideas and receive community feedback.</a:t>
            </a:r>
          </a:p>
          <a:p>
            <a:pPr marL="342900" indent="-342900">
              <a:buFont typeface="Arial" panose="020B0604020202020204" pitchFamily="34" charset="0"/>
              <a:buChar char="•"/>
            </a:pPr>
            <a:r>
              <a:rPr lang="en-US" dirty="0"/>
              <a:t>Shows real-time startup-related news and trends using the News API.</a:t>
            </a:r>
          </a:p>
          <a:p>
            <a:endParaRPr lang="en-IN" b="1" dirty="0"/>
          </a:p>
        </p:txBody>
      </p:sp>
      <p:sp>
        <p:nvSpPr>
          <p:cNvPr id="3" name="Rectangle 1">
            <a:extLst>
              <a:ext uri="{FF2B5EF4-FFF2-40B4-BE49-F238E27FC236}">
                <a16:creationId xmlns:a16="http://schemas.microsoft.com/office/drawing/2014/main" id="{C97D4F20-68CB-9740-A264-34B245E42ACE}"/>
              </a:ext>
            </a:extLst>
          </p:cNvPr>
          <p:cNvSpPr>
            <a:spLocks noChangeArrowheads="1"/>
          </p:cNvSpPr>
          <p:nvPr/>
        </p:nvSpPr>
        <p:spPr bwMode="auto">
          <a:xfrm>
            <a:off x="0" y="-323165"/>
            <a:ext cx="26481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Rectangle 2">
            <a:extLst>
              <a:ext uri="{FF2B5EF4-FFF2-40B4-BE49-F238E27FC236}">
                <a16:creationId xmlns:a16="http://schemas.microsoft.com/office/drawing/2014/main" id="{739FCA5D-88BA-D57B-57FD-32EFF2C14451}"/>
              </a:ext>
            </a:extLst>
          </p:cNvPr>
          <p:cNvSpPr>
            <a:spLocks noChangeArrowheads="1"/>
          </p:cNvSpPr>
          <p:nvPr/>
        </p:nvSpPr>
        <p:spPr bwMode="auto">
          <a:xfrm>
            <a:off x="152400" y="-170765"/>
            <a:ext cx="26481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995352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C981DC-42C6-BD26-8814-1A0E2A73EF76}"/>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B4A9CF4E-FF04-4905-C8D8-EF9CF044241E}"/>
              </a:ext>
            </a:extLst>
          </p:cNvPr>
          <p:cNvSpPr/>
          <p:nvPr/>
        </p:nvSpPr>
        <p:spPr>
          <a:xfrm>
            <a:off x="-1" y="-53980"/>
            <a:ext cx="12192000" cy="83739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solidFill>
                  <a:srgbClr val="FFFF00"/>
                </a:solidFill>
                <a:latin typeface="Times New Roman" panose="02020603050405020304" pitchFamily="18" charset="0"/>
                <a:cs typeface="Times New Roman" panose="02020603050405020304" pitchFamily="18" charset="0"/>
              </a:rPr>
              <a:t>                           Department of CSE-AI &amp; ML (CSM)</a:t>
            </a:r>
          </a:p>
          <a:p>
            <a:pPr algn="ctr"/>
            <a:endParaRPr lang="en-IN" dirty="0"/>
          </a:p>
        </p:txBody>
      </p:sp>
      <p:sp>
        <p:nvSpPr>
          <p:cNvPr id="5" name="Rectangle 4">
            <a:extLst>
              <a:ext uri="{FF2B5EF4-FFF2-40B4-BE49-F238E27FC236}">
                <a16:creationId xmlns:a16="http://schemas.microsoft.com/office/drawing/2014/main" id="{A958A220-7407-769B-A977-55B667B03670}"/>
              </a:ext>
            </a:extLst>
          </p:cNvPr>
          <p:cNvSpPr/>
          <p:nvPr/>
        </p:nvSpPr>
        <p:spPr>
          <a:xfrm>
            <a:off x="0" y="6464710"/>
            <a:ext cx="12192000" cy="39328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D79A5A6F-C2BC-7718-D3BC-4D102D7606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11" y="-38004"/>
            <a:ext cx="3229896" cy="750273"/>
          </a:xfrm>
          <a:prstGeom prst="rect">
            <a:avLst/>
          </a:prstGeom>
          <a:noFill/>
          <a:extLst>
            <a:ext uri="{909E8E84-426E-40DD-AFC4-6F175D3DCCD1}">
              <a14:hiddenFill xmlns:a14="http://schemas.microsoft.com/office/drawing/2010/main">
                <a:solidFill>
                  <a:srgbClr val="FFFFFF"/>
                </a:solidFill>
              </a14:hiddenFill>
            </a:ext>
          </a:extLst>
        </p:spPr>
      </p:pic>
      <p:sp>
        <p:nvSpPr>
          <p:cNvPr id="11" name="Date Placeholder 10">
            <a:extLst>
              <a:ext uri="{FF2B5EF4-FFF2-40B4-BE49-F238E27FC236}">
                <a16:creationId xmlns:a16="http://schemas.microsoft.com/office/drawing/2014/main" id="{32CAC30C-CDAE-9822-03A1-073287413372}"/>
              </a:ext>
            </a:extLst>
          </p:cNvPr>
          <p:cNvSpPr>
            <a:spLocks noGrp="1"/>
          </p:cNvSpPr>
          <p:nvPr>
            <p:ph type="dt" sz="half" idx="10"/>
          </p:nvPr>
        </p:nvSpPr>
        <p:spPr>
          <a:xfrm>
            <a:off x="0" y="6460922"/>
            <a:ext cx="997974" cy="365125"/>
          </a:xfrm>
        </p:spPr>
        <p:txBody>
          <a:bodyPr/>
          <a:lstStyle/>
          <a:p>
            <a:fld id="{E60D7E71-BA44-46DD-9382-D2032C4A3F28}" type="datetime1">
              <a:rPr lang="en-IN" smtClean="0">
                <a:solidFill>
                  <a:srgbClr val="FF33CC"/>
                </a:solidFill>
              </a:rPr>
              <a:t>19-04-2025</a:t>
            </a:fld>
            <a:endParaRPr lang="en-IN" dirty="0">
              <a:solidFill>
                <a:srgbClr val="FF33CC"/>
              </a:solidFill>
            </a:endParaRPr>
          </a:p>
        </p:txBody>
      </p:sp>
      <p:sp>
        <p:nvSpPr>
          <p:cNvPr id="12" name="Footer Placeholder 11">
            <a:extLst>
              <a:ext uri="{FF2B5EF4-FFF2-40B4-BE49-F238E27FC236}">
                <a16:creationId xmlns:a16="http://schemas.microsoft.com/office/drawing/2014/main" id="{264200B5-0D04-7F1A-74CC-799C8721252F}"/>
              </a:ext>
            </a:extLst>
          </p:cNvPr>
          <p:cNvSpPr>
            <a:spLocks noGrp="1"/>
          </p:cNvSpPr>
          <p:nvPr>
            <p:ph type="ftr" sz="quarter" idx="11"/>
          </p:nvPr>
        </p:nvSpPr>
        <p:spPr>
          <a:xfrm>
            <a:off x="3999271" y="6473622"/>
            <a:ext cx="4114800" cy="365125"/>
          </a:xfrm>
        </p:spPr>
        <p:txBody>
          <a:bodyPr/>
          <a:lstStyle/>
          <a:p>
            <a:r>
              <a:rPr lang="en-IN" dirty="0">
                <a:solidFill>
                  <a:srgbClr val="FF33CC"/>
                </a:solidFill>
              </a:rPr>
              <a:t>VVIT @ Dept. CSM</a:t>
            </a:r>
          </a:p>
        </p:txBody>
      </p:sp>
      <p:sp>
        <p:nvSpPr>
          <p:cNvPr id="13" name="Slide Number Placeholder 12">
            <a:extLst>
              <a:ext uri="{FF2B5EF4-FFF2-40B4-BE49-F238E27FC236}">
                <a16:creationId xmlns:a16="http://schemas.microsoft.com/office/drawing/2014/main" id="{0266EB03-B04B-0ED3-38D2-02BB8EBE25E8}"/>
              </a:ext>
            </a:extLst>
          </p:cNvPr>
          <p:cNvSpPr>
            <a:spLocks noGrp="1"/>
          </p:cNvSpPr>
          <p:nvPr>
            <p:ph type="sldNum" sz="quarter" idx="12"/>
          </p:nvPr>
        </p:nvSpPr>
        <p:spPr>
          <a:xfrm>
            <a:off x="11488994" y="6478792"/>
            <a:ext cx="614516" cy="347256"/>
          </a:xfrm>
        </p:spPr>
        <p:txBody>
          <a:bodyPr/>
          <a:lstStyle/>
          <a:p>
            <a:fld id="{0F06A4E2-163B-4ABA-8562-AD05AC3F17C5}" type="slidenum">
              <a:rPr lang="en-IN" smtClean="0">
                <a:solidFill>
                  <a:srgbClr val="FF33CC"/>
                </a:solidFill>
              </a:rPr>
              <a:t>5</a:t>
            </a:fld>
            <a:endParaRPr lang="en-IN" dirty="0">
              <a:solidFill>
                <a:srgbClr val="FF33CC"/>
              </a:solidFill>
            </a:endParaRPr>
          </a:p>
        </p:txBody>
      </p:sp>
      <p:sp>
        <p:nvSpPr>
          <p:cNvPr id="2" name="TextBox 1">
            <a:extLst>
              <a:ext uri="{FF2B5EF4-FFF2-40B4-BE49-F238E27FC236}">
                <a16:creationId xmlns:a16="http://schemas.microsoft.com/office/drawing/2014/main" id="{F0CC0194-85C1-1122-6E59-3CBA414CDC85}"/>
              </a:ext>
            </a:extLst>
          </p:cNvPr>
          <p:cNvSpPr txBox="1"/>
          <p:nvPr/>
        </p:nvSpPr>
        <p:spPr>
          <a:xfrm>
            <a:off x="9019387" y="117032"/>
            <a:ext cx="3108702" cy="646331"/>
          </a:xfrm>
          <a:prstGeom prst="rect">
            <a:avLst/>
          </a:prstGeom>
          <a:noFill/>
        </p:spPr>
        <p:txBody>
          <a:bodyPr wrap="square" rtlCol="0">
            <a:spAutoFit/>
          </a:bodyPr>
          <a:lstStyle/>
          <a:p>
            <a:r>
              <a:rPr lang="en-IN" sz="1200" dirty="0">
                <a:solidFill>
                  <a:srgbClr val="FFFF00"/>
                </a:solidFill>
                <a:latin typeface="Times New Roman" panose="02020603050405020304" pitchFamily="18" charset="0"/>
                <a:cs typeface="Times New Roman" panose="02020603050405020304" pitchFamily="18" charset="0"/>
              </a:rPr>
              <a:t>Team:BATCH06</a:t>
            </a:r>
          </a:p>
          <a:p>
            <a:r>
              <a:rPr lang="en-IN" sz="1200" dirty="0">
                <a:solidFill>
                  <a:srgbClr val="FFFF00"/>
                </a:solidFill>
                <a:latin typeface="Times New Roman" panose="02020603050405020304" pitchFamily="18" charset="0"/>
                <a:cs typeface="Times New Roman" panose="02020603050405020304" pitchFamily="18" charset="0"/>
              </a:rPr>
              <a:t>21BQ1A4243,                         21BQ1A4213,</a:t>
            </a:r>
          </a:p>
          <a:p>
            <a:r>
              <a:rPr lang="en-IN" sz="1200" dirty="0">
                <a:solidFill>
                  <a:srgbClr val="FFFF00"/>
                </a:solidFill>
                <a:latin typeface="Times New Roman" panose="02020603050405020304" pitchFamily="18" charset="0"/>
                <a:cs typeface="Times New Roman" panose="02020603050405020304" pitchFamily="18" charset="0"/>
              </a:rPr>
              <a:t>21BQ1A4220,                          21BQ1A4254</a:t>
            </a:r>
            <a:endParaRPr lang="en-IN" dirty="0"/>
          </a:p>
        </p:txBody>
      </p:sp>
      <p:sp>
        <p:nvSpPr>
          <p:cNvPr id="7" name="TextBox 6">
            <a:extLst>
              <a:ext uri="{FF2B5EF4-FFF2-40B4-BE49-F238E27FC236}">
                <a16:creationId xmlns:a16="http://schemas.microsoft.com/office/drawing/2014/main" id="{15D6291C-8120-9BF2-17C1-4BDD0B9B90E4}"/>
              </a:ext>
            </a:extLst>
          </p:cNvPr>
          <p:cNvSpPr txBox="1"/>
          <p:nvPr/>
        </p:nvSpPr>
        <p:spPr>
          <a:xfrm>
            <a:off x="264816" y="1327647"/>
            <a:ext cx="11456894" cy="3693319"/>
          </a:xfrm>
          <a:prstGeom prst="rect">
            <a:avLst/>
          </a:prstGeom>
          <a:noFill/>
        </p:spPr>
        <p:txBody>
          <a:bodyPr wrap="square">
            <a:spAutoFit/>
          </a:bodyPr>
          <a:lstStyle/>
          <a:p>
            <a:r>
              <a:rPr lang="en-US" b="1" i="1" dirty="0"/>
              <a:t>7.   </a:t>
            </a:r>
            <a:r>
              <a:rPr lang="en-IN" b="1" dirty="0"/>
              <a:t>Course Recommender (Learn Page):</a:t>
            </a:r>
            <a:endParaRPr lang="en-US" b="1" i="1" dirty="0"/>
          </a:p>
          <a:p>
            <a:pPr marL="342900" indent="-342900">
              <a:buFont typeface="Arial" panose="020B0604020202020204" pitchFamily="34" charset="0"/>
              <a:buChar char="•"/>
            </a:pPr>
            <a:r>
              <a:rPr lang="en-US" dirty="0"/>
              <a:t>Uses Hugging Face semantic search to recommend online courses based on user interests.</a:t>
            </a:r>
          </a:p>
          <a:p>
            <a:pPr marL="342900" indent="-342900">
              <a:buFont typeface="Arial" panose="020B0604020202020204" pitchFamily="34" charset="0"/>
              <a:buChar char="•"/>
            </a:pPr>
            <a:r>
              <a:rPr lang="en-US" dirty="0"/>
              <a:t>Presents course results with title, rating, difficulty, duration, and external access links.</a:t>
            </a:r>
          </a:p>
          <a:p>
            <a:pPr marL="342900" indent="-342900">
              <a:buFont typeface="Arial" panose="020B0604020202020204" pitchFamily="34" charset="0"/>
              <a:buChar char="•"/>
            </a:pPr>
            <a:r>
              <a:rPr lang="en-US" dirty="0"/>
              <a:t>Helps users identify skill gaps and find relevant upskilling resources efficiently.</a:t>
            </a:r>
          </a:p>
          <a:p>
            <a:r>
              <a:rPr lang="en-IN" b="1" dirty="0"/>
              <a:t>8.   User Profile and Blogs</a:t>
            </a:r>
            <a:r>
              <a:rPr lang="en-US" b="1" i="1" dirty="0"/>
              <a:t>:</a:t>
            </a:r>
          </a:p>
          <a:p>
            <a:pPr marL="342900" indent="-342900">
              <a:buFont typeface="Arial" panose="020B0604020202020204" pitchFamily="34" charset="0"/>
              <a:buChar char="•"/>
            </a:pPr>
            <a:r>
              <a:rPr lang="en-US" dirty="0"/>
              <a:t>Enables users to create a detailed profile with name, bio, skills, and social links.</a:t>
            </a:r>
          </a:p>
          <a:p>
            <a:pPr marL="342900" indent="-342900">
              <a:buFont typeface="Arial" panose="020B0604020202020204" pitchFamily="34" charset="0"/>
              <a:buChar char="•"/>
            </a:pPr>
            <a:r>
              <a:rPr lang="en-US" dirty="0"/>
              <a:t>Allows publishing of user-generated blogs and viewing posts shared by others.</a:t>
            </a:r>
          </a:p>
          <a:p>
            <a:pPr marL="342900" indent="-342900">
              <a:buFont typeface="Arial" panose="020B0604020202020204" pitchFamily="34" charset="0"/>
              <a:buChar char="•"/>
            </a:pPr>
            <a:r>
              <a:rPr lang="en-US" dirty="0"/>
              <a:t>Builds a network-friendly profile that supports visibility and engagement within the platform.</a:t>
            </a:r>
          </a:p>
          <a:p>
            <a:r>
              <a:rPr lang="en-US" b="1" i="1" dirty="0"/>
              <a:t>9.   Search and Filtering Functionality:</a:t>
            </a:r>
          </a:p>
          <a:p>
            <a:pPr marL="342900" indent="-342900">
              <a:buFont typeface="Arial" panose="020B0604020202020204" pitchFamily="34" charset="0"/>
              <a:buChar char="•"/>
            </a:pPr>
            <a:r>
              <a:rPr lang="en-US" dirty="0"/>
              <a:t>Provides a universal search bar on the landing page for querying jobs by title, skills, companies, or locations.</a:t>
            </a:r>
          </a:p>
          <a:p>
            <a:pPr marL="342900" indent="-342900">
              <a:buFont typeface="Arial" panose="020B0604020202020204" pitchFamily="34" charset="0"/>
              <a:buChar char="•"/>
            </a:pPr>
            <a:r>
              <a:rPr lang="en-US" dirty="0"/>
              <a:t>Enables real-time filtering of job opportunities across government, private, and startup sectors.</a:t>
            </a:r>
          </a:p>
          <a:p>
            <a:pPr marL="342900" indent="-342900">
              <a:buFont typeface="Arial" panose="020B0604020202020204" pitchFamily="34" charset="0"/>
              <a:buChar char="•"/>
            </a:pPr>
            <a:r>
              <a:rPr lang="en-US" dirty="0"/>
              <a:t>Integrates API-based results with pagination for seamless exploration of relevant job listings.</a:t>
            </a:r>
          </a:p>
          <a:p>
            <a:endParaRPr lang="en-IN" dirty="0"/>
          </a:p>
        </p:txBody>
      </p:sp>
      <p:sp>
        <p:nvSpPr>
          <p:cNvPr id="6" name="Rectangle 2">
            <a:extLst>
              <a:ext uri="{FF2B5EF4-FFF2-40B4-BE49-F238E27FC236}">
                <a16:creationId xmlns:a16="http://schemas.microsoft.com/office/drawing/2014/main" id="{8A2E0048-2390-9167-50F5-46FFEBB279D2}"/>
              </a:ext>
            </a:extLst>
          </p:cNvPr>
          <p:cNvSpPr>
            <a:spLocks noChangeArrowheads="1"/>
          </p:cNvSpPr>
          <p:nvPr/>
        </p:nvSpPr>
        <p:spPr bwMode="auto">
          <a:xfrm>
            <a:off x="0" y="-323165"/>
            <a:ext cx="26481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56079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C981DC-42C6-BD26-8814-1A0E2A73EF76}"/>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B4A9CF4E-FF04-4905-C8D8-EF9CF044241E}"/>
              </a:ext>
            </a:extLst>
          </p:cNvPr>
          <p:cNvSpPr/>
          <p:nvPr/>
        </p:nvSpPr>
        <p:spPr>
          <a:xfrm>
            <a:off x="-1" y="-53980"/>
            <a:ext cx="12192000" cy="83739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solidFill>
                  <a:srgbClr val="FFFF00"/>
                </a:solidFill>
                <a:latin typeface="Times New Roman" panose="02020603050405020304" pitchFamily="18" charset="0"/>
                <a:cs typeface="Times New Roman" panose="02020603050405020304" pitchFamily="18" charset="0"/>
              </a:rPr>
              <a:t>                           Department of CSE-AI &amp; ML (CSM)</a:t>
            </a:r>
          </a:p>
          <a:p>
            <a:pPr algn="ctr"/>
            <a:endParaRPr lang="en-IN" dirty="0"/>
          </a:p>
        </p:txBody>
      </p:sp>
      <p:sp>
        <p:nvSpPr>
          <p:cNvPr id="5" name="Rectangle 4">
            <a:extLst>
              <a:ext uri="{FF2B5EF4-FFF2-40B4-BE49-F238E27FC236}">
                <a16:creationId xmlns:a16="http://schemas.microsoft.com/office/drawing/2014/main" id="{A958A220-7407-769B-A977-55B667B03670}"/>
              </a:ext>
            </a:extLst>
          </p:cNvPr>
          <p:cNvSpPr/>
          <p:nvPr/>
        </p:nvSpPr>
        <p:spPr>
          <a:xfrm>
            <a:off x="0" y="6464710"/>
            <a:ext cx="12192000" cy="39328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D79A5A6F-C2BC-7718-D3BC-4D102D7606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11" y="-38004"/>
            <a:ext cx="3229896" cy="750273"/>
          </a:xfrm>
          <a:prstGeom prst="rect">
            <a:avLst/>
          </a:prstGeom>
          <a:noFill/>
          <a:extLst>
            <a:ext uri="{909E8E84-426E-40DD-AFC4-6F175D3DCCD1}">
              <a14:hiddenFill xmlns:a14="http://schemas.microsoft.com/office/drawing/2010/main">
                <a:solidFill>
                  <a:srgbClr val="FFFFFF"/>
                </a:solidFill>
              </a14:hiddenFill>
            </a:ext>
          </a:extLst>
        </p:spPr>
      </p:pic>
      <p:sp>
        <p:nvSpPr>
          <p:cNvPr id="11" name="Date Placeholder 10">
            <a:extLst>
              <a:ext uri="{FF2B5EF4-FFF2-40B4-BE49-F238E27FC236}">
                <a16:creationId xmlns:a16="http://schemas.microsoft.com/office/drawing/2014/main" id="{32CAC30C-CDAE-9822-03A1-073287413372}"/>
              </a:ext>
            </a:extLst>
          </p:cNvPr>
          <p:cNvSpPr>
            <a:spLocks noGrp="1"/>
          </p:cNvSpPr>
          <p:nvPr>
            <p:ph type="dt" sz="half" idx="10"/>
          </p:nvPr>
        </p:nvSpPr>
        <p:spPr>
          <a:xfrm>
            <a:off x="0" y="6460922"/>
            <a:ext cx="997974" cy="365125"/>
          </a:xfrm>
        </p:spPr>
        <p:txBody>
          <a:bodyPr/>
          <a:lstStyle/>
          <a:p>
            <a:fld id="{E60D7E71-BA44-46DD-9382-D2032C4A3F28}" type="datetime1">
              <a:rPr lang="en-IN" smtClean="0">
                <a:solidFill>
                  <a:srgbClr val="FF33CC"/>
                </a:solidFill>
              </a:rPr>
              <a:t>19-04-2025</a:t>
            </a:fld>
            <a:endParaRPr lang="en-IN" dirty="0">
              <a:solidFill>
                <a:srgbClr val="FF33CC"/>
              </a:solidFill>
            </a:endParaRPr>
          </a:p>
        </p:txBody>
      </p:sp>
      <p:sp>
        <p:nvSpPr>
          <p:cNvPr id="12" name="Footer Placeholder 11">
            <a:extLst>
              <a:ext uri="{FF2B5EF4-FFF2-40B4-BE49-F238E27FC236}">
                <a16:creationId xmlns:a16="http://schemas.microsoft.com/office/drawing/2014/main" id="{264200B5-0D04-7F1A-74CC-799C8721252F}"/>
              </a:ext>
            </a:extLst>
          </p:cNvPr>
          <p:cNvSpPr>
            <a:spLocks noGrp="1"/>
          </p:cNvSpPr>
          <p:nvPr>
            <p:ph type="ftr" sz="quarter" idx="11"/>
          </p:nvPr>
        </p:nvSpPr>
        <p:spPr>
          <a:xfrm>
            <a:off x="3999271" y="6473622"/>
            <a:ext cx="4114800" cy="365125"/>
          </a:xfrm>
        </p:spPr>
        <p:txBody>
          <a:bodyPr/>
          <a:lstStyle/>
          <a:p>
            <a:r>
              <a:rPr lang="en-IN" dirty="0">
                <a:solidFill>
                  <a:srgbClr val="FF33CC"/>
                </a:solidFill>
              </a:rPr>
              <a:t>VVIT @ Dept. CSM</a:t>
            </a:r>
          </a:p>
        </p:txBody>
      </p:sp>
      <p:sp>
        <p:nvSpPr>
          <p:cNvPr id="13" name="Slide Number Placeholder 12">
            <a:extLst>
              <a:ext uri="{FF2B5EF4-FFF2-40B4-BE49-F238E27FC236}">
                <a16:creationId xmlns:a16="http://schemas.microsoft.com/office/drawing/2014/main" id="{0266EB03-B04B-0ED3-38D2-02BB8EBE25E8}"/>
              </a:ext>
            </a:extLst>
          </p:cNvPr>
          <p:cNvSpPr>
            <a:spLocks noGrp="1"/>
          </p:cNvSpPr>
          <p:nvPr>
            <p:ph type="sldNum" sz="quarter" idx="12"/>
          </p:nvPr>
        </p:nvSpPr>
        <p:spPr>
          <a:xfrm>
            <a:off x="11488994" y="6478792"/>
            <a:ext cx="614516" cy="347256"/>
          </a:xfrm>
        </p:spPr>
        <p:txBody>
          <a:bodyPr/>
          <a:lstStyle/>
          <a:p>
            <a:fld id="{0F06A4E2-163B-4ABA-8562-AD05AC3F17C5}" type="slidenum">
              <a:rPr lang="en-IN" smtClean="0">
                <a:solidFill>
                  <a:srgbClr val="FF33CC"/>
                </a:solidFill>
              </a:rPr>
              <a:t>6</a:t>
            </a:fld>
            <a:endParaRPr lang="en-IN" dirty="0">
              <a:solidFill>
                <a:srgbClr val="FF33CC"/>
              </a:solidFill>
            </a:endParaRPr>
          </a:p>
        </p:txBody>
      </p:sp>
      <p:sp>
        <p:nvSpPr>
          <p:cNvPr id="2" name="TextBox 1">
            <a:extLst>
              <a:ext uri="{FF2B5EF4-FFF2-40B4-BE49-F238E27FC236}">
                <a16:creationId xmlns:a16="http://schemas.microsoft.com/office/drawing/2014/main" id="{F0CC0194-85C1-1122-6E59-3CBA414CDC85}"/>
              </a:ext>
            </a:extLst>
          </p:cNvPr>
          <p:cNvSpPr txBox="1"/>
          <p:nvPr/>
        </p:nvSpPr>
        <p:spPr>
          <a:xfrm>
            <a:off x="9019387" y="117032"/>
            <a:ext cx="3108702" cy="646331"/>
          </a:xfrm>
          <a:prstGeom prst="rect">
            <a:avLst/>
          </a:prstGeom>
          <a:noFill/>
        </p:spPr>
        <p:txBody>
          <a:bodyPr wrap="square" rtlCol="0">
            <a:spAutoFit/>
          </a:bodyPr>
          <a:lstStyle/>
          <a:p>
            <a:r>
              <a:rPr lang="en-IN" sz="1200" dirty="0">
                <a:solidFill>
                  <a:srgbClr val="FFFF00"/>
                </a:solidFill>
                <a:latin typeface="Times New Roman" panose="02020603050405020304" pitchFamily="18" charset="0"/>
                <a:cs typeface="Times New Roman" panose="02020603050405020304" pitchFamily="18" charset="0"/>
              </a:rPr>
              <a:t>Team:BATCH06</a:t>
            </a:r>
          </a:p>
          <a:p>
            <a:r>
              <a:rPr lang="en-IN" sz="1200" dirty="0">
                <a:solidFill>
                  <a:srgbClr val="FFFF00"/>
                </a:solidFill>
                <a:latin typeface="Times New Roman" panose="02020603050405020304" pitchFamily="18" charset="0"/>
                <a:cs typeface="Times New Roman" panose="02020603050405020304" pitchFamily="18" charset="0"/>
              </a:rPr>
              <a:t>21BQ1A4243,                         21BQ1A4213,</a:t>
            </a:r>
          </a:p>
          <a:p>
            <a:r>
              <a:rPr lang="en-IN" sz="1200" dirty="0">
                <a:solidFill>
                  <a:srgbClr val="FFFF00"/>
                </a:solidFill>
                <a:latin typeface="Times New Roman" panose="02020603050405020304" pitchFamily="18" charset="0"/>
                <a:cs typeface="Times New Roman" panose="02020603050405020304" pitchFamily="18" charset="0"/>
              </a:rPr>
              <a:t>21BQ1A4220,                          21BQ1A4254</a:t>
            </a:r>
            <a:endParaRPr lang="en-IN" dirty="0"/>
          </a:p>
        </p:txBody>
      </p:sp>
      <p:sp>
        <p:nvSpPr>
          <p:cNvPr id="6" name="TextBox 5">
            <a:extLst>
              <a:ext uri="{FF2B5EF4-FFF2-40B4-BE49-F238E27FC236}">
                <a16:creationId xmlns:a16="http://schemas.microsoft.com/office/drawing/2014/main" id="{5956C63E-66A0-555E-3B9F-7EA14F269265}"/>
              </a:ext>
            </a:extLst>
          </p:cNvPr>
          <p:cNvSpPr txBox="1"/>
          <p:nvPr/>
        </p:nvSpPr>
        <p:spPr>
          <a:xfrm>
            <a:off x="282388" y="954430"/>
            <a:ext cx="11456894" cy="3970318"/>
          </a:xfrm>
          <a:prstGeom prst="rect">
            <a:avLst/>
          </a:prstGeom>
          <a:noFill/>
        </p:spPr>
        <p:txBody>
          <a:bodyPr wrap="square">
            <a:spAutoFit/>
          </a:bodyPr>
          <a:lstStyle/>
          <a:p>
            <a:r>
              <a:rPr lang="en-IN" b="1" i="1" dirty="0"/>
              <a:t>Software Requirements:</a:t>
            </a:r>
          </a:p>
          <a:p>
            <a:r>
              <a:rPr lang="en-IN" dirty="0"/>
              <a:t>1. UI Design: Figma</a:t>
            </a:r>
          </a:p>
          <a:p>
            <a:r>
              <a:rPr lang="en-IN" dirty="0"/>
              <a:t>2. Code Editor: Visual Studio Code</a:t>
            </a:r>
          </a:p>
          <a:p>
            <a:r>
              <a:rPr lang="en-IN" dirty="0"/>
              <a:t>3. Programming Languages: HTML, CSS, JavaScript, Python(Flask)</a:t>
            </a:r>
          </a:p>
          <a:p>
            <a:r>
              <a:rPr lang="en-IN" dirty="0"/>
              <a:t>4. Frontend Technologies: React.js</a:t>
            </a:r>
          </a:p>
          <a:p>
            <a:r>
              <a:rPr lang="en-IN" dirty="0"/>
              <a:t>5. Data Structures: JSON,XML</a:t>
            </a:r>
          </a:p>
          <a:p>
            <a:r>
              <a:rPr lang="en-IN" dirty="0"/>
              <a:t>6. Machine Learning: Scikit-learn, Word2Vec, Hugging Face Transformers</a:t>
            </a:r>
          </a:p>
          <a:p>
            <a:r>
              <a:rPr lang="en-IN" dirty="0"/>
              <a:t>7. APIs &amp; Cloud:</a:t>
            </a:r>
          </a:p>
          <a:p>
            <a:pPr marL="285750" indent="-285750">
              <a:buFont typeface="Arial" panose="020B0604020202020204" pitchFamily="34" charset="0"/>
              <a:buChar char="•"/>
            </a:pPr>
            <a:r>
              <a:rPr lang="en-IN" dirty="0"/>
              <a:t>Gemini API (Interview + mentor bots)</a:t>
            </a:r>
          </a:p>
          <a:p>
            <a:pPr marL="285750" indent="-285750">
              <a:buFont typeface="Arial" panose="020B0604020202020204" pitchFamily="34" charset="0"/>
              <a:buChar char="•"/>
            </a:pPr>
            <a:r>
              <a:rPr lang="en-IN" dirty="0"/>
              <a:t>Rapid API (Job Listing)</a:t>
            </a:r>
          </a:p>
          <a:p>
            <a:pPr marL="285750" indent="-285750">
              <a:buFont typeface="Arial" panose="020B0604020202020204" pitchFamily="34" charset="0"/>
              <a:buChar char="•"/>
            </a:pPr>
            <a:r>
              <a:rPr lang="en-IN" dirty="0"/>
              <a:t>News API, Wiki API</a:t>
            </a:r>
          </a:p>
          <a:p>
            <a:pPr marL="285750" indent="-285750">
              <a:buFont typeface="Arial" panose="020B0604020202020204" pitchFamily="34" charset="0"/>
              <a:buChar char="•"/>
            </a:pPr>
            <a:r>
              <a:rPr lang="en-IN" dirty="0"/>
              <a:t>Google Analytics (user tracking)</a:t>
            </a:r>
          </a:p>
          <a:p>
            <a:pPr marL="285750" indent="-285750">
              <a:buFont typeface="Arial" panose="020B0604020202020204" pitchFamily="34" charset="0"/>
              <a:buChar char="•"/>
            </a:pPr>
            <a:r>
              <a:rPr lang="en-IN" dirty="0"/>
              <a:t>Firebase (database)</a:t>
            </a:r>
          </a:p>
          <a:p>
            <a:r>
              <a:rPr lang="en-IN" dirty="0"/>
              <a:t>8. API Testing: Postman Application</a:t>
            </a:r>
          </a:p>
        </p:txBody>
      </p:sp>
    </p:spTree>
    <p:extLst>
      <p:ext uri="{BB962C8B-B14F-4D97-AF65-F5344CB8AC3E}">
        <p14:creationId xmlns:p14="http://schemas.microsoft.com/office/powerpoint/2010/main" val="16964414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C981DC-42C6-BD26-8814-1A0E2A73EF76}"/>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B4A9CF4E-FF04-4905-C8D8-EF9CF044241E}"/>
              </a:ext>
            </a:extLst>
          </p:cNvPr>
          <p:cNvSpPr/>
          <p:nvPr/>
        </p:nvSpPr>
        <p:spPr>
          <a:xfrm>
            <a:off x="-1" y="-53980"/>
            <a:ext cx="12192000" cy="83739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solidFill>
                  <a:srgbClr val="FFFF00"/>
                </a:solidFill>
                <a:latin typeface="Times New Roman" panose="02020603050405020304" pitchFamily="18" charset="0"/>
                <a:cs typeface="Times New Roman" panose="02020603050405020304" pitchFamily="18" charset="0"/>
              </a:rPr>
              <a:t>                           Department of CSE-AI &amp; ML (CSM)</a:t>
            </a:r>
          </a:p>
          <a:p>
            <a:pPr algn="ctr"/>
            <a:endParaRPr lang="en-IN" dirty="0"/>
          </a:p>
        </p:txBody>
      </p:sp>
      <p:sp>
        <p:nvSpPr>
          <p:cNvPr id="5" name="Rectangle 4">
            <a:extLst>
              <a:ext uri="{FF2B5EF4-FFF2-40B4-BE49-F238E27FC236}">
                <a16:creationId xmlns:a16="http://schemas.microsoft.com/office/drawing/2014/main" id="{A958A220-7407-769B-A977-55B667B03670}"/>
              </a:ext>
            </a:extLst>
          </p:cNvPr>
          <p:cNvSpPr/>
          <p:nvPr/>
        </p:nvSpPr>
        <p:spPr>
          <a:xfrm>
            <a:off x="0" y="6464710"/>
            <a:ext cx="12192000" cy="39328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D79A5A6F-C2BC-7718-D3BC-4D102D7606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11" y="-38004"/>
            <a:ext cx="3229896" cy="750273"/>
          </a:xfrm>
          <a:prstGeom prst="rect">
            <a:avLst/>
          </a:prstGeom>
          <a:noFill/>
          <a:extLst>
            <a:ext uri="{909E8E84-426E-40DD-AFC4-6F175D3DCCD1}">
              <a14:hiddenFill xmlns:a14="http://schemas.microsoft.com/office/drawing/2010/main">
                <a:solidFill>
                  <a:srgbClr val="FFFFFF"/>
                </a:solidFill>
              </a14:hiddenFill>
            </a:ext>
          </a:extLst>
        </p:spPr>
      </p:pic>
      <p:sp>
        <p:nvSpPr>
          <p:cNvPr id="11" name="Date Placeholder 10">
            <a:extLst>
              <a:ext uri="{FF2B5EF4-FFF2-40B4-BE49-F238E27FC236}">
                <a16:creationId xmlns:a16="http://schemas.microsoft.com/office/drawing/2014/main" id="{32CAC30C-CDAE-9822-03A1-073287413372}"/>
              </a:ext>
            </a:extLst>
          </p:cNvPr>
          <p:cNvSpPr>
            <a:spLocks noGrp="1"/>
          </p:cNvSpPr>
          <p:nvPr>
            <p:ph type="dt" sz="half" idx="10"/>
          </p:nvPr>
        </p:nvSpPr>
        <p:spPr>
          <a:xfrm>
            <a:off x="0" y="6460922"/>
            <a:ext cx="997974" cy="365125"/>
          </a:xfrm>
        </p:spPr>
        <p:txBody>
          <a:bodyPr/>
          <a:lstStyle/>
          <a:p>
            <a:fld id="{E60D7E71-BA44-46DD-9382-D2032C4A3F28}" type="datetime1">
              <a:rPr lang="en-IN" smtClean="0">
                <a:solidFill>
                  <a:srgbClr val="FF33CC"/>
                </a:solidFill>
              </a:rPr>
              <a:t>19-04-2025</a:t>
            </a:fld>
            <a:endParaRPr lang="en-IN" dirty="0">
              <a:solidFill>
                <a:srgbClr val="FF33CC"/>
              </a:solidFill>
            </a:endParaRPr>
          </a:p>
        </p:txBody>
      </p:sp>
      <p:sp>
        <p:nvSpPr>
          <p:cNvPr id="12" name="Footer Placeholder 11">
            <a:extLst>
              <a:ext uri="{FF2B5EF4-FFF2-40B4-BE49-F238E27FC236}">
                <a16:creationId xmlns:a16="http://schemas.microsoft.com/office/drawing/2014/main" id="{264200B5-0D04-7F1A-74CC-799C8721252F}"/>
              </a:ext>
            </a:extLst>
          </p:cNvPr>
          <p:cNvSpPr>
            <a:spLocks noGrp="1"/>
          </p:cNvSpPr>
          <p:nvPr>
            <p:ph type="ftr" sz="quarter" idx="11"/>
          </p:nvPr>
        </p:nvSpPr>
        <p:spPr>
          <a:xfrm>
            <a:off x="3999271" y="6473622"/>
            <a:ext cx="4114800" cy="365125"/>
          </a:xfrm>
        </p:spPr>
        <p:txBody>
          <a:bodyPr/>
          <a:lstStyle/>
          <a:p>
            <a:r>
              <a:rPr lang="en-IN" dirty="0">
                <a:solidFill>
                  <a:srgbClr val="FF33CC"/>
                </a:solidFill>
              </a:rPr>
              <a:t>VVIT @ Dept. CSM</a:t>
            </a:r>
          </a:p>
        </p:txBody>
      </p:sp>
      <p:sp>
        <p:nvSpPr>
          <p:cNvPr id="13" name="Slide Number Placeholder 12">
            <a:extLst>
              <a:ext uri="{FF2B5EF4-FFF2-40B4-BE49-F238E27FC236}">
                <a16:creationId xmlns:a16="http://schemas.microsoft.com/office/drawing/2014/main" id="{0266EB03-B04B-0ED3-38D2-02BB8EBE25E8}"/>
              </a:ext>
            </a:extLst>
          </p:cNvPr>
          <p:cNvSpPr>
            <a:spLocks noGrp="1"/>
          </p:cNvSpPr>
          <p:nvPr>
            <p:ph type="sldNum" sz="quarter" idx="12"/>
          </p:nvPr>
        </p:nvSpPr>
        <p:spPr>
          <a:xfrm>
            <a:off x="11488994" y="6478792"/>
            <a:ext cx="614516" cy="347256"/>
          </a:xfrm>
        </p:spPr>
        <p:txBody>
          <a:bodyPr/>
          <a:lstStyle/>
          <a:p>
            <a:fld id="{0F06A4E2-163B-4ABA-8562-AD05AC3F17C5}" type="slidenum">
              <a:rPr lang="en-IN" smtClean="0">
                <a:solidFill>
                  <a:srgbClr val="FF33CC"/>
                </a:solidFill>
              </a:rPr>
              <a:t>7</a:t>
            </a:fld>
            <a:endParaRPr lang="en-IN" dirty="0">
              <a:solidFill>
                <a:srgbClr val="FF33CC"/>
              </a:solidFill>
            </a:endParaRPr>
          </a:p>
        </p:txBody>
      </p:sp>
      <p:sp>
        <p:nvSpPr>
          <p:cNvPr id="2" name="TextBox 1">
            <a:extLst>
              <a:ext uri="{FF2B5EF4-FFF2-40B4-BE49-F238E27FC236}">
                <a16:creationId xmlns:a16="http://schemas.microsoft.com/office/drawing/2014/main" id="{F0CC0194-85C1-1122-6E59-3CBA414CDC85}"/>
              </a:ext>
            </a:extLst>
          </p:cNvPr>
          <p:cNvSpPr txBox="1"/>
          <p:nvPr/>
        </p:nvSpPr>
        <p:spPr>
          <a:xfrm>
            <a:off x="9019387" y="117032"/>
            <a:ext cx="3108702" cy="646331"/>
          </a:xfrm>
          <a:prstGeom prst="rect">
            <a:avLst/>
          </a:prstGeom>
          <a:noFill/>
        </p:spPr>
        <p:txBody>
          <a:bodyPr wrap="square" rtlCol="0">
            <a:spAutoFit/>
          </a:bodyPr>
          <a:lstStyle/>
          <a:p>
            <a:r>
              <a:rPr lang="en-IN" sz="1200" dirty="0">
                <a:solidFill>
                  <a:srgbClr val="FFFF00"/>
                </a:solidFill>
                <a:latin typeface="Times New Roman" panose="02020603050405020304" pitchFamily="18" charset="0"/>
                <a:cs typeface="Times New Roman" panose="02020603050405020304" pitchFamily="18" charset="0"/>
              </a:rPr>
              <a:t>Team:BATCH06</a:t>
            </a:r>
          </a:p>
          <a:p>
            <a:r>
              <a:rPr lang="en-IN" sz="1200" dirty="0">
                <a:solidFill>
                  <a:srgbClr val="FFFF00"/>
                </a:solidFill>
                <a:latin typeface="Times New Roman" panose="02020603050405020304" pitchFamily="18" charset="0"/>
                <a:cs typeface="Times New Roman" panose="02020603050405020304" pitchFamily="18" charset="0"/>
              </a:rPr>
              <a:t>21BQ1A4243,                         21BQ1A4213,</a:t>
            </a:r>
          </a:p>
          <a:p>
            <a:r>
              <a:rPr lang="en-IN" sz="1200" dirty="0">
                <a:solidFill>
                  <a:srgbClr val="FFFF00"/>
                </a:solidFill>
                <a:latin typeface="Times New Roman" panose="02020603050405020304" pitchFamily="18" charset="0"/>
                <a:cs typeface="Times New Roman" panose="02020603050405020304" pitchFamily="18" charset="0"/>
              </a:rPr>
              <a:t>21BQ1A4220,                          21BQ1A4254</a:t>
            </a:r>
            <a:endParaRPr lang="en-IN" dirty="0"/>
          </a:p>
        </p:txBody>
      </p:sp>
      <p:sp>
        <p:nvSpPr>
          <p:cNvPr id="6" name="TextBox 5">
            <a:extLst>
              <a:ext uri="{FF2B5EF4-FFF2-40B4-BE49-F238E27FC236}">
                <a16:creationId xmlns:a16="http://schemas.microsoft.com/office/drawing/2014/main" id="{5D0A737D-D07C-17A1-287A-00357308F0D3}"/>
              </a:ext>
            </a:extLst>
          </p:cNvPr>
          <p:cNvSpPr txBox="1"/>
          <p:nvPr/>
        </p:nvSpPr>
        <p:spPr>
          <a:xfrm>
            <a:off x="282388" y="954430"/>
            <a:ext cx="11456894" cy="2031325"/>
          </a:xfrm>
          <a:prstGeom prst="rect">
            <a:avLst/>
          </a:prstGeom>
          <a:noFill/>
        </p:spPr>
        <p:txBody>
          <a:bodyPr wrap="square">
            <a:spAutoFit/>
          </a:bodyPr>
          <a:lstStyle/>
          <a:p>
            <a:r>
              <a:rPr lang="en-IN" b="1" i="1" dirty="0"/>
              <a:t>Hardware Requirements:</a:t>
            </a:r>
          </a:p>
          <a:p>
            <a:r>
              <a:rPr lang="en-IN" dirty="0"/>
              <a:t>1.OS: Windows/Linux/Mac (for development)</a:t>
            </a:r>
          </a:p>
          <a:p>
            <a:r>
              <a:rPr lang="en-IN" dirty="0"/>
              <a:t>2.Browser: Chrome/Firefox (latest version for deployment)</a:t>
            </a:r>
          </a:p>
          <a:p>
            <a:r>
              <a:rPr lang="en-IN" dirty="0"/>
              <a:t>3. RAM: Minimum 4Gb</a:t>
            </a:r>
          </a:p>
          <a:p>
            <a:r>
              <a:rPr lang="en-IN" dirty="0"/>
              <a:t>4. HDD: 1Tb</a:t>
            </a:r>
          </a:p>
          <a:p>
            <a:r>
              <a:rPr lang="en-IN" dirty="0"/>
              <a:t>5. GPU: 1Gb (recommended for local ML testing)</a:t>
            </a:r>
          </a:p>
          <a:p>
            <a:r>
              <a:rPr lang="en-IN" dirty="0"/>
              <a:t>6. Net-Bandwidth: Minimum 5 Mbps for real-time API fetching, deployment, and database sync.</a:t>
            </a:r>
          </a:p>
        </p:txBody>
      </p:sp>
    </p:spTree>
    <p:extLst>
      <p:ext uri="{BB962C8B-B14F-4D97-AF65-F5344CB8AC3E}">
        <p14:creationId xmlns:p14="http://schemas.microsoft.com/office/powerpoint/2010/main" val="8408126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C981DC-42C6-BD26-8814-1A0E2A73EF76}"/>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B4A9CF4E-FF04-4905-C8D8-EF9CF044241E}"/>
              </a:ext>
            </a:extLst>
          </p:cNvPr>
          <p:cNvSpPr/>
          <p:nvPr/>
        </p:nvSpPr>
        <p:spPr>
          <a:xfrm>
            <a:off x="-1" y="-53980"/>
            <a:ext cx="12192000" cy="83739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solidFill>
                  <a:srgbClr val="FFFF00"/>
                </a:solidFill>
                <a:latin typeface="Times New Roman" panose="02020603050405020304" pitchFamily="18" charset="0"/>
                <a:cs typeface="Times New Roman" panose="02020603050405020304" pitchFamily="18" charset="0"/>
              </a:rPr>
              <a:t>                           Department of CSE-AI &amp; ML (CSM)</a:t>
            </a:r>
          </a:p>
          <a:p>
            <a:pPr algn="ctr"/>
            <a:endParaRPr lang="en-IN" dirty="0"/>
          </a:p>
        </p:txBody>
      </p:sp>
      <p:sp>
        <p:nvSpPr>
          <p:cNvPr id="5" name="Rectangle 4">
            <a:extLst>
              <a:ext uri="{FF2B5EF4-FFF2-40B4-BE49-F238E27FC236}">
                <a16:creationId xmlns:a16="http://schemas.microsoft.com/office/drawing/2014/main" id="{A958A220-7407-769B-A977-55B667B03670}"/>
              </a:ext>
            </a:extLst>
          </p:cNvPr>
          <p:cNvSpPr/>
          <p:nvPr/>
        </p:nvSpPr>
        <p:spPr>
          <a:xfrm>
            <a:off x="0" y="6464710"/>
            <a:ext cx="12192000" cy="39328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D79A5A6F-C2BC-7718-D3BC-4D102D7606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11" y="-38004"/>
            <a:ext cx="3229896" cy="750273"/>
          </a:xfrm>
          <a:prstGeom prst="rect">
            <a:avLst/>
          </a:prstGeom>
          <a:noFill/>
          <a:extLst>
            <a:ext uri="{909E8E84-426E-40DD-AFC4-6F175D3DCCD1}">
              <a14:hiddenFill xmlns:a14="http://schemas.microsoft.com/office/drawing/2010/main">
                <a:solidFill>
                  <a:srgbClr val="FFFFFF"/>
                </a:solidFill>
              </a14:hiddenFill>
            </a:ext>
          </a:extLst>
        </p:spPr>
      </p:pic>
      <p:sp>
        <p:nvSpPr>
          <p:cNvPr id="11" name="Date Placeholder 10">
            <a:extLst>
              <a:ext uri="{FF2B5EF4-FFF2-40B4-BE49-F238E27FC236}">
                <a16:creationId xmlns:a16="http://schemas.microsoft.com/office/drawing/2014/main" id="{32CAC30C-CDAE-9822-03A1-073287413372}"/>
              </a:ext>
            </a:extLst>
          </p:cNvPr>
          <p:cNvSpPr>
            <a:spLocks noGrp="1"/>
          </p:cNvSpPr>
          <p:nvPr>
            <p:ph type="dt" sz="half" idx="10"/>
          </p:nvPr>
        </p:nvSpPr>
        <p:spPr>
          <a:xfrm>
            <a:off x="0" y="6460922"/>
            <a:ext cx="997974" cy="365125"/>
          </a:xfrm>
        </p:spPr>
        <p:txBody>
          <a:bodyPr/>
          <a:lstStyle/>
          <a:p>
            <a:fld id="{E60D7E71-BA44-46DD-9382-D2032C4A3F28}" type="datetime1">
              <a:rPr lang="en-IN" smtClean="0">
                <a:solidFill>
                  <a:srgbClr val="FF33CC"/>
                </a:solidFill>
              </a:rPr>
              <a:t>19-04-2025</a:t>
            </a:fld>
            <a:endParaRPr lang="en-IN" dirty="0">
              <a:solidFill>
                <a:srgbClr val="FF33CC"/>
              </a:solidFill>
            </a:endParaRPr>
          </a:p>
        </p:txBody>
      </p:sp>
      <p:sp>
        <p:nvSpPr>
          <p:cNvPr id="12" name="Footer Placeholder 11">
            <a:extLst>
              <a:ext uri="{FF2B5EF4-FFF2-40B4-BE49-F238E27FC236}">
                <a16:creationId xmlns:a16="http://schemas.microsoft.com/office/drawing/2014/main" id="{264200B5-0D04-7F1A-74CC-799C8721252F}"/>
              </a:ext>
            </a:extLst>
          </p:cNvPr>
          <p:cNvSpPr>
            <a:spLocks noGrp="1"/>
          </p:cNvSpPr>
          <p:nvPr>
            <p:ph type="ftr" sz="quarter" idx="11"/>
          </p:nvPr>
        </p:nvSpPr>
        <p:spPr>
          <a:xfrm>
            <a:off x="3999271" y="6473622"/>
            <a:ext cx="4114800" cy="365125"/>
          </a:xfrm>
        </p:spPr>
        <p:txBody>
          <a:bodyPr/>
          <a:lstStyle/>
          <a:p>
            <a:r>
              <a:rPr lang="en-IN" dirty="0">
                <a:solidFill>
                  <a:srgbClr val="FF33CC"/>
                </a:solidFill>
              </a:rPr>
              <a:t>VVIT @ Dept. CSM</a:t>
            </a:r>
          </a:p>
        </p:txBody>
      </p:sp>
      <p:sp>
        <p:nvSpPr>
          <p:cNvPr id="13" name="Slide Number Placeholder 12">
            <a:extLst>
              <a:ext uri="{FF2B5EF4-FFF2-40B4-BE49-F238E27FC236}">
                <a16:creationId xmlns:a16="http://schemas.microsoft.com/office/drawing/2014/main" id="{0266EB03-B04B-0ED3-38D2-02BB8EBE25E8}"/>
              </a:ext>
            </a:extLst>
          </p:cNvPr>
          <p:cNvSpPr>
            <a:spLocks noGrp="1"/>
          </p:cNvSpPr>
          <p:nvPr>
            <p:ph type="sldNum" sz="quarter" idx="12"/>
          </p:nvPr>
        </p:nvSpPr>
        <p:spPr>
          <a:xfrm>
            <a:off x="11488994" y="6478792"/>
            <a:ext cx="614516" cy="347256"/>
          </a:xfrm>
        </p:spPr>
        <p:txBody>
          <a:bodyPr/>
          <a:lstStyle/>
          <a:p>
            <a:fld id="{0F06A4E2-163B-4ABA-8562-AD05AC3F17C5}" type="slidenum">
              <a:rPr lang="en-IN" smtClean="0">
                <a:solidFill>
                  <a:srgbClr val="FF33CC"/>
                </a:solidFill>
              </a:rPr>
              <a:t>8</a:t>
            </a:fld>
            <a:endParaRPr lang="en-IN" dirty="0">
              <a:solidFill>
                <a:srgbClr val="FF33CC"/>
              </a:solidFill>
            </a:endParaRPr>
          </a:p>
        </p:txBody>
      </p:sp>
      <p:sp>
        <p:nvSpPr>
          <p:cNvPr id="2" name="TextBox 1">
            <a:extLst>
              <a:ext uri="{FF2B5EF4-FFF2-40B4-BE49-F238E27FC236}">
                <a16:creationId xmlns:a16="http://schemas.microsoft.com/office/drawing/2014/main" id="{F0CC0194-85C1-1122-6E59-3CBA414CDC85}"/>
              </a:ext>
            </a:extLst>
          </p:cNvPr>
          <p:cNvSpPr txBox="1"/>
          <p:nvPr/>
        </p:nvSpPr>
        <p:spPr>
          <a:xfrm>
            <a:off x="9019387" y="117032"/>
            <a:ext cx="3108702" cy="646331"/>
          </a:xfrm>
          <a:prstGeom prst="rect">
            <a:avLst/>
          </a:prstGeom>
          <a:noFill/>
        </p:spPr>
        <p:txBody>
          <a:bodyPr wrap="square" rtlCol="0">
            <a:spAutoFit/>
          </a:bodyPr>
          <a:lstStyle/>
          <a:p>
            <a:r>
              <a:rPr lang="en-IN" sz="1200" dirty="0">
                <a:solidFill>
                  <a:srgbClr val="FFFF00"/>
                </a:solidFill>
                <a:latin typeface="Times New Roman" panose="02020603050405020304" pitchFamily="18" charset="0"/>
                <a:cs typeface="Times New Roman" panose="02020603050405020304" pitchFamily="18" charset="0"/>
              </a:rPr>
              <a:t>Team:BATCH06</a:t>
            </a:r>
          </a:p>
          <a:p>
            <a:r>
              <a:rPr lang="en-IN" sz="1200" dirty="0">
                <a:solidFill>
                  <a:srgbClr val="FFFF00"/>
                </a:solidFill>
                <a:latin typeface="Times New Roman" panose="02020603050405020304" pitchFamily="18" charset="0"/>
                <a:cs typeface="Times New Roman" panose="02020603050405020304" pitchFamily="18" charset="0"/>
              </a:rPr>
              <a:t>21BQ1A4243,                         21BQ1A4213,</a:t>
            </a:r>
          </a:p>
          <a:p>
            <a:r>
              <a:rPr lang="en-IN" sz="1200" dirty="0">
                <a:solidFill>
                  <a:srgbClr val="FFFF00"/>
                </a:solidFill>
                <a:latin typeface="Times New Roman" panose="02020603050405020304" pitchFamily="18" charset="0"/>
                <a:cs typeface="Times New Roman" panose="02020603050405020304" pitchFamily="18" charset="0"/>
              </a:rPr>
              <a:t>21BQ1A4220,                          21BQ1A4254</a:t>
            </a:r>
            <a:endParaRPr lang="en-IN" dirty="0"/>
          </a:p>
        </p:txBody>
      </p:sp>
      <p:sp>
        <p:nvSpPr>
          <p:cNvPr id="6" name="TextBox 5">
            <a:extLst>
              <a:ext uri="{FF2B5EF4-FFF2-40B4-BE49-F238E27FC236}">
                <a16:creationId xmlns:a16="http://schemas.microsoft.com/office/drawing/2014/main" id="{CE2B459D-DD6A-F82A-1F2A-C992F1727B47}"/>
              </a:ext>
            </a:extLst>
          </p:cNvPr>
          <p:cNvSpPr txBox="1"/>
          <p:nvPr/>
        </p:nvSpPr>
        <p:spPr>
          <a:xfrm>
            <a:off x="252169" y="857285"/>
            <a:ext cx="11456894" cy="5786199"/>
          </a:xfrm>
          <a:prstGeom prst="rect">
            <a:avLst/>
          </a:prstGeom>
          <a:noFill/>
        </p:spPr>
        <p:txBody>
          <a:bodyPr wrap="square">
            <a:spAutoFit/>
          </a:bodyPr>
          <a:lstStyle/>
          <a:p>
            <a:r>
              <a:rPr lang="en-IN" sz="2800" b="1" dirty="0"/>
              <a:t>Results:</a:t>
            </a:r>
          </a:p>
          <a:p>
            <a:pPr algn="just"/>
            <a:r>
              <a:rPr lang="en-US" dirty="0"/>
              <a:t>The ASCEND platform effectively addresses the need for intelligent, inclusive, and personalized career guidance for a diverse user base including students, job seekers, and aspiring entrepreneurs. The application integrates all key modules such as </a:t>
            </a:r>
            <a:r>
              <a:rPr lang="en-US" b="1" dirty="0"/>
              <a:t>career role prediction</a:t>
            </a:r>
            <a:r>
              <a:rPr lang="en-US" dirty="0"/>
              <a:t>, </a:t>
            </a:r>
            <a:r>
              <a:rPr lang="en-US" b="1" dirty="0"/>
              <a:t>resume-based interview preparation</a:t>
            </a:r>
            <a:r>
              <a:rPr lang="en-US" dirty="0"/>
              <a:t>, </a:t>
            </a:r>
            <a:r>
              <a:rPr lang="en-US" b="1" dirty="0"/>
              <a:t>career compass for students</a:t>
            </a:r>
            <a:r>
              <a:rPr lang="en-US" dirty="0"/>
              <a:t>, </a:t>
            </a:r>
            <a:r>
              <a:rPr lang="en-US" b="1" dirty="0"/>
              <a:t>mentorship support</a:t>
            </a:r>
            <a:r>
              <a:rPr lang="en-US" dirty="0"/>
              <a:t>, </a:t>
            </a:r>
            <a:r>
              <a:rPr lang="en-US" b="1" dirty="0"/>
              <a:t>course recommendation</a:t>
            </a:r>
            <a:r>
              <a:rPr lang="en-US" dirty="0"/>
              <a:t>, and </a:t>
            </a:r>
            <a:r>
              <a:rPr lang="en-US" b="1" dirty="0"/>
              <a:t>startup idea exploration</a:t>
            </a:r>
            <a:r>
              <a:rPr lang="en-US" dirty="0"/>
              <a:t> to provide a holistic solution for career development.</a:t>
            </a:r>
          </a:p>
          <a:p>
            <a:pPr>
              <a:buNone/>
            </a:pPr>
            <a:r>
              <a:rPr lang="en-US" dirty="0"/>
              <a:t>Users are able to explore both government and private sector opportunities through structured listings and filters. The system supports </a:t>
            </a:r>
            <a:r>
              <a:rPr lang="en-US" b="1" dirty="0"/>
              <a:t>skill-based job matching</a:t>
            </a:r>
            <a:r>
              <a:rPr lang="en-US" dirty="0"/>
              <a:t> and leverages ML algorithms like </a:t>
            </a:r>
            <a:r>
              <a:rPr lang="en-US" b="1" dirty="0"/>
              <a:t>Random Forest and Word2Vec</a:t>
            </a:r>
            <a:r>
              <a:rPr lang="en-US" dirty="0"/>
              <a:t> to recommend career paths aligned with user abilities and aspirations. Real-time </a:t>
            </a:r>
            <a:r>
              <a:rPr lang="en-US" b="1" dirty="0"/>
              <a:t>resume parsing</a:t>
            </a:r>
            <a:r>
              <a:rPr lang="en-US" dirty="0"/>
              <a:t> further enhances job discovery by matching users with relevant roles across sectors.</a:t>
            </a:r>
          </a:p>
          <a:p>
            <a:r>
              <a:rPr lang="en-US" dirty="0"/>
              <a:t>The </a:t>
            </a:r>
            <a:r>
              <a:rPr lang="en-US" b="1" dirty="0"/>
              <a:t>Career Compass</a:t>
            </a:r>
            <a:r>
              <a:rPr lang="en-US" dirty="0"/>
              <a:t> module plays a vital role in guiding students after 10th, 12th, and graduation by helping them identify suitable academic streams and career paths based on interest and potential. </a:t>
            </a:r>
            <a:r>
              <a:rPr lang="en-US" b="1" dirty="0"/>
              <a:t>Mentor and Interview bots</a:t>
            </a:r>
            <a:r>
              <a:rPr lang="en-US" dirty="0"/>
              <a:t> powered by </a:t>
            </a:r>
            <a:r>
              <a:rPr lang="en-US" b="1" dirty="0"/>
              <a:t>Gemini API and NLP models</a:t>
            </a:r>
            <a:r>
              <a:rPr lang="en-US" dirty="0"/>
              <a:t> provide personalized assistance for interview preparation, career questions, and performance evaluation.</a:t>
            </a:r>
          </a:p>
          <a:p>
            <a:pPr>
              <a:buNone/>
            </a:pPr>
            <a:r>
              <a:rPr lang="en-US" dirty="0"/>
              <a:t>A major highlight of the platform is its </a:t>
            </a:r>
            <a:r>
              <a:rPr lang="en-US" b="1" dirty="0"/>
              <a:t>semantic course recommendation engine</a:t>
            </a:r>
            <a:r>
              <a:rPr lang="en-US" dirty="0"/>
              <a:t>, which uses </a:t>
            </a:r>
            <a:r>
              <a:rPr lang="en-US" b="1" dirty="0"/>
              <a:t>Hugging Face embeddings</a:t>
            </a:r>
            <a:r>
              <a:rPr lang="en-US" dirty="0"/>
              <a:t> to recommend online learning resources tailored to user goals. These results are displayed with course duration, difficulty, and direct access links, making upskilling accessible and efficient.</a:t>
            </a:r>
          </a:p>
          <a:p>
            <a:pPr>
              <a:buNone/>
            </a:pPr>
            <a:r>
              <a:rPr lang="en-US" dirty="0"/>
              <a:t>The </a:t>
            </a:r>
            <a:r>
              <a:rPr lang="en-US" b="1" dirty="0"/>
              <a:t>Startup Ideas Module</a:t>
            </a:r>
            <a:r>
              <a:rPr lang="en-US" dirty="0"/>
              <a:t> boosts entrepreneurial engagement by displaying trending startup concepts and allowing user submissions for community feedback. Additionally, the </a:t>
            </a:r>
            <a:r>
              <a:rPr lang="en-US" b="1" dirty="0"/>
              <a:t>user profile and blogging system</a:t>
            </a:r>
            <a:r>
              <a:rPr lang="en-US" dirty="0"/>
              <a:t> empowers users to share their experiences, showcase achievements, and build a professional identity.</a:t>
            </a:r>
          </a:p>
          <a:p>
            <a:pPr algn="just"/>
            <a:endParaRPr lang="en-US" dirty="0"/>
          </a:p>
        </p:txBody>
      </p:sp>
    </p:spTree>
    <p:extLst>
      <p:ext uri="{BB962C8B-B14F-4D97-AF65-F5344CB8AC3E}">
        <p14:creationId xmlns:p14="http://schemas.microsoft.com/office/powerpoint/2010/main" val="34365009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146F79-3C84-6626-727C-670049DC90E6}"/>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24D680AE-DB7C-A2FB-C62D-7867F0C0DA3F}"/>
              </a:ext>
            </a:extLst>
          </p:cNvPr>
          <p:cNvSpPr/>
          <p:nvPr/>
        </p:nvSpPr>
        <p:spPr>
          <a:xfrm>
            <a:off x="-1" y="-53980"/>
            <a:ext cx="12192000" cy="83739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solidFill>
                  <a:srgbClr val="FFFF00"/>
                </a:solidFill>
                <a:latin typeface="Times New Roman" panose="02020603050405020304" pitchFamily="18" charset="0"/>
                <a:cs typeface="Times New Roman" panose="02020603050405020304" pitchFamily="18" charset="0"/>
              </a:rPr>
              <a:t>                           Department of CSE-AI &amp; ML (CSM)</a:t>
            </a:r>
          </a:p>
          <a:p>
            <a:pPr algn="ctr"/>
            <a:endParaRPr lang="en-IN" dirty="0"/>
          </a:p>
        </p:txBody>
      </p:sp>
      <p:sp>
        <p:nvSpPr>
          <p:cNvPr id="5" name="Rectangle 4">
            <a:extLst>
              <a:ext uri="{FF2B5EF4-FFF2-40B4-BE49-F238E27FC236}">
                <a16:creationId xmlns:a16="http://schemas.microsoft.com/office/drawing/2014/main" id="{74480A97-C8A5-4539-44D9-AF328A6D5C8E}"/>
              </a:ext>
            </a:extLst>
          </p:cNvPr>
          <p:cNvSpPr/>
          <p:nvPr/>
        </p:nvSpPr>
        <p:spPr>
          <a:xfrm>
            <a:off x="0" y="6464710"/>
            <a:ext cx="12192000" cy="39328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5F7B7AC1-0F5B-6575-2537-F93719F6A8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11" y="-38004"/>
            <a:ext cx="3229896" cy="750273"/>
          </a:xfrm>
          <a:prstGeom prst="rect">
            <a:avLst/>
          </a:prstGeom>
          <a:noFill/>
          <a:extLst>
            <a:ext uri="{909E8E84-426E-40DD-AFC4-6F175D3DCCD1}">
              <a14:hiddenFill xmlns:a14="http://schemas.microsoft.com/office/drawing/2010/main">
                <a:solidFill>
                  <a:srgbClr val="FFFFFF"/>
                </a:solidFill>
              </a14:hiddenFill>
            </a:ext>
          </a:extLst>
        </p:spPr>
      </p:pic>
      <p:sp>
        <p:nvSpPr>
          <p:cNvPr id="11" name="Date Placeholder 10">
            <a:extLst>
              <a:ext uri="{FF2B5EF4-FFF2-40B4-BE49-F238E27FC236}">
                <a16:creationId xmlns:a16="http://schemas.microsoft.com/office/drawing/2014/main" id="{8577A5DD-2455-A781-293A-DCC9777ED67E}"/>
              </a:ext>
            </a:extLst>
          </p:cNvPr>
          <p:cNvSpPr>
            <a:spLocks noGrp="1"/>
          </p:cNvSpPr>
          <p:nvPr>
            <p:ph type="dt" sz="half" idx="10"/>
          </p:nvPr>
        </p:nvSpPr>
        <p:spPr>
          <a:xfrm>
            <a:off x="0" y="6460922"/>
            <a:ext cx="997974" cy="365125"/>
          </a:xfrm>
        </p:spPr>
        <p:txBody>
          <a:bodyPr/>
          <a:lstStyle/>
          <a:p>
            <a:fld id="{E60D7E71-BA44-46DD-9382-D2032C4A3F28}" type="datetime1">
              <a:rPr lang="en-IN" smtClean="0">
                <a:solidFill>
                  <a:srgbClr val="FF33CC"/>
                </a:solidFill>
              </a:rPr>
              <a:t>19-04-2025</a:t>
            </a:fld>
            <a:endParaRPr lang="en-IN" dirty="0">
              <a:solidFill>
                <a:srgbClr val="FF33CC"/>
              </a:solidFill>
            </a:endParaRPr>
          </a:p>
        </p:txBody>
      </p:sp>
      <p:sp>
        <p:nvSpPr>
          <p:cNvPr id="12" name="Footer Placeholder 11">
            <a:extLst>
              <a:ext uri="{FF2B5EF4-FFF2-40B4-BE49-F238E27FC236}">
                <a16:creationId xmlns:a16="http://schemas.microsoft.com/office/drawing/2014/main" id="{ED8C373B-2F57-9942-5207-EB1855FC1377}"/>
              </a:ext>
            </a:extLst>
          </p:cNvPr>
          <p:cNvSpPr>
            <a:spLocks noGrp="1"/>
          </p:cNvSpPr>
          <p:nvPr>
            <p:ph type="ftr" sz="quarter" idx="11"/>
          </p:nvPr>
        </p:nvSpPr>
        <p:spPr>
          <a:xfrm>
            <a:off x="3999271" y="6473622"/>
            <a:ext cx="4114800" cy="365125"/>
          </a:xfrm>
        </p:spPr>
        <p:txBody>
          <a:bodyPr/>
          <a:lstStyle/>
          <a:p>
            <a:r>
              <a:rPr lang="en-IN" dirty="0">
                <a:solidFill>
                  <a:srgbClr val="FF33CC"/>
                </a:solidFill>
              </a:rPr>
              <a:t>VVIT @ Dept. CSM</a:t>
            </a:r>
          </a:p>
        </p:txBody>
      </p:sp>
      <p:sp>
        <p:nvSpPr>
          <p:cNvPr id="13" name="Slide Number Placeholder 12">
            <a:extLst>
              <a:ext uri="{FF2B5EF4-FFF2-40B4-BE49-F238E27FC236}">
                <a16:creationId xmlns:a16="http://schemas.microsoft.com/office/drawing/2014/main" id="{B00722E7-FB1D-471F-2729-0D87AFF8A218}"/>
              </a:ext>
            </a:extLst>
          </p:cNvPr>
          <p:cNvSpPr>
            <a:spLocks noGrp="1"/>
          </p:cNvSpPr>
          <p:nvPr>
            <p:ph type="sldNum" sz="quarter" idx="12"/>
          </p:nvPr>
        </p:nvSpPr>
        <p:spPr>
          <a:xfrm>
            <a:off x="11488994" y="6478792"/>
            <a:ext cx="614516" cy="347256"/>
          </a:xfrm>
        </p:spPr>
        <p:txBody>
          <a:bodyPr/>
          <a:lstStyle/>
          <a:p>
            <a:fld id="{0F06A4E2-163B-4ABA-8562-AD05AC3F17C5}" type="slidenum">
              <a:rPr lang="en-IN" smtClean="0">
                <a:solidFill>
                  <a:srgbClr val="FF33CC"/>
                </a:solidFill>
              </a:rPr>
              <a:t>9</a:t>
            </a:fld>
            <a:endParaRPr lang="en-IN" dirty="0">
              <a:solidFill>
                <a:srgbClr val="FF33CC"/>
              </a:solidFill>
            </a:endParaRPr>
          </a:p>
        </p:txBody>
      </p:sp>
      <p:sp>
        <p:nvSpPr>
          <p:cNvPr id="15" name="TextBox 14">
            <a:extLst>
              <a:ext uri="{FF2B5EF4-FFF2-40B4-BE49-F238E27FC236}">
                <a16:creationId xmlns:a16="http://schemas.microsoft.com/office/drawing/2014/main" id="{8CE73B70-65DD-0D6C-8CA1-554889E1DE00}"/>
              </a:ext>
            </a:extLst>
          </p:cNvPr>
          <p:cNvSpPr txBox="1"/>
          <p:nvPr/>
        </p:nvSpPr>
        <p:spPr>
          <a:xfrm flipH="1">
            <a:off x="348110" y="889693"/>
            <a:ext cx="11418066" cy="646331"/>
          </a:xfrm>
          <a:prstGeom prst="rect">
            <a:avLst/>
          </a:prstGeom>
          <a:noFill/>
        </p:spPr>
        <p:txBody>
          <a:bodyPr wrap="square" rtlCol="0">
            <a:spAutoFit/>
          </a:bodyPr>
          <a:lstStyle/>
          <a:p>
            <a:r>
              <a:rPr lang="en-US" sz="3600" b="1" dirty="0">
                <a:latin typeface="Calibri" panose="020F0502020204030204" pitchFamily="34" charset="0"/>
                <a:ea typeface="Calibri" panose="020F0502020204030204" pitchFamily="34" charset="0"/>
              </a:rPr>
              <a:t>System Architecture</a:t>
            </a:r>
            <a:endParaRPr lang="en-IN" sz="3600" dirty="0"/>
          </a:p>
        </p:txBody>
      </p:sp>
      <p:sp>
        <p:nvSpPr>
          <p:cNvPr id="2" name="TextBox 1">
            <a:extLst>
              <a:ext uri="{FF2B5EF4-FFF2-40B4-BE49-F238E27FC236}">
                <a16:creationId xmlns:a16="http://schemas.microsoft.com/office/drawing/2014/main" id="{F4D9415B-6825-E460-BF03-FE0706C5E054}"/>
              </a:ext>
            </a:extLst>
          </p:cNvPr>
          <p:cNvSpPr txBox="1"/>
          <p:nvPr/>
        </p:nvSpPr>
        <p:spPr>
          <a:xfrm>
            <a:off x="9019387" y="117032"/>
            <a:ext cx="3108702" cy="646331"/>
          </a:xfrm>
          <a:prstGeom prst="rect">
            <a:avLst/>
          </a:prstGeom>
          <a:noFill/>
        </p:spPr>
        <p:txBody>
          <a:bodyPr wrap="square" rtlCol="0">
            <a:spAutoFit/>
          </a:bodyPr>
          <a:lstStyle/>
          <a:p>
            <a:r>
              <a:rPr lang="en-IN" sz="1200" dirty="0">
                <a:solidFill>
                  <a:srgbClr val="FFFF00"/>
                </a:solidFill>
                <a:latin typeface="Times New Roman" panose="02020603050405020304" pitchFamily="18" charset="0"/>
                <a:cs typeface="Times New Roman" panose="02020603050405020304" pitchFamily="18" charset="0"/>
              </a:rPr>
              <a:t>Team:BATCH06</a:t>
            </a:r>
          </a:p>
          <a:p>
            <a:r>
              <a:rPr lang="en-IN" sz="1200" dirty="0">
                <a:solidFill>
                  <a:srgbClr val="FFFF00"/>
                </a:solidFill>
                <a:latin typeface="Times New Roman" panose="02020603050405020304" pitchFamily="18" charset="0"/>
                <a:cs typeface="Times New Roman" panose="02020603050405020304" pitchFamily="18" charset="0"/>
              </a:rPr>
              <a:t>21BQ1A4243,                         21BQ1A4223,</a:t>
            </a:r>
          </a:p>
          <a:p>
            <a:r>
              <a:rPr lang="en-IN" sz="1200" dirty="0">
                <a:solidFill>
                  <a:srgbClr val="FFFF00"/>
                </a:solidFill>
                <a:latin typeface="Times New Roman" panose="02020603050405020304" pitchFamily="18" charset="0"/>
                <a:cs typeface="Times New Roman" panose="02020603050405020304" pitchFamily="18" charset="0"/>
              </a:rPr>
              <a:t>21BQ1A4220,                          21BQ1A4254</a:t>
            </a:r>
            <a:endParaRPr lang="en-IN" dirty="0"/>
          </a:p>
        </p:txBody>
      </p:sp>
      <p:pic>
        <p:nvPicPr>
          <p:cNvPr id="3" name="Picture 2">
            <a:extLst>
              <a:ext uri="{FF2B5EF4-FFF2-40B4-BE49-F238E27FC236}">
                <a16:creationId xmlns:a16="http://schemas.microsoft.com/office/drawing/2014/main" id="{72C3F068-4397-527E-D702-9185B4645D42}"/>
              </a:ext>
            </a:extLst>
          </p:cNvPr>
          <p:cNvPicPr>
            <a:picLocks noChangeAspect="1"/>
          </p:cNvPicPr>
          <p:nvPr/>
        </p:nvPicPr>
        <p:blipFill>
          <a:blip r:embed="rId3"/>
          <a:stretch>
            <a:fillRect/>
          </a:stretch>
        </p:blipFill>
        <p:spPr>
          <a:xfrm>
            <a:off x="877078" y="1536024"/>
            <a:ext cx="10039738" cy="4937598"/>
          </a:xfrm>
          <a:prstGeom prst="rect">
            <a:avLst/>
          </a:prstGeom>
          <a:ln>
            <a:solidFill>
              <a:schemeClr val="tx1"/>
            </a:solidFill>
          </a:ln>
        </p:spPr>
      </p:pic>
    </p:spTree>
    <p:extLst>
      <p:ext uri="{BB962C8B-B14F-4D97-AF65-F5344CB8AC3E}">
        <p14:creationId xmlns:p14="http://schemas.microsoft.com/office/powerpoint/2010/main" val="23768750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719</TotalTime>
  <Words>2138</Words>
  <Application>Microsoft Office PowerPoint</Application>
  <PresentationFormat>Widescreen</PresentationFormat>
  <Paragraphs>250</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-apple-system</vt:lpstr>
      <vt:lpstr>Arial</vt:lpstr>
      <vt:lpstr>Calibri</vt:lpstr>
      <vt:lpstr>Calibri Light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Sai srija Appala</dc:creator>
  <cp:lastModifiedBy>Gavini Lalitha Sri</cp:lastModifiedBy>
  <cp:revision>30</cp:revision>
  <dcterms:created xsi:type="dcterms:W3CDTF">2024-02-20T07:09:40Z</dcterms:created>
  <dcterms:modified xsi:type="dcterms:W3CDTF">2025-04-19T18:02:31Z</dcterms:modified>
</cp:coreProperties>
</file>

<file path=docProps/thumbnail.jpeg>
</file>